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0" r:id="rId3"/>
    <p:sldId id="261" r:id="rId4"/>
    <p:sldId id="257" r:id="rId5"/>
    <p:sldId id="259" r:id="rId6"/>
    <p:sldId id="258" r:id="rId7"/>
    <p:sldId id="264" r:id="rId8"/>
    <p:sldId id="265" r:id="rId9"/>
    <p:sldId id="266" r:id="rId10"/>
    <p:sldId id="267" r:id="rId11"/>
    <p:sldId id="268" r:id="rId12"/>
    <p:sldId id="269" r:id="rId13"/>
    <p:sldId id="271" r:id="rId14"/>
    <p:sldId id="273" r:id="rId15"/>
    <p:sldId id="274" r:id="rId16"/>
    <p:sldId id="275" r:id="rId17"/>
    <p:sldId id="270" r:id="rId18"/>
    <p:sldId id="272" r:id="rId19"/>
    <p:sldId id="276" r:id="rId20"/>
    <p:sldId id="277"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91" autoAdjust="0"/>
  </p:normalViewPr>
  <p:slideViewPr>
    <p:cSldViewPr snapToGrid="0">
      <p:cViewPr varScale="1">
        <p:scale>
          <a:sx n="61" d="100"/>
          <a:sy n="61" d="100"/>
        </p:scale>
        <p:origin x="15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1224E-3D21-41CE-9A3C-34C85320DA1E}" type="datetimeFigureOut">
              <a:rPr lang="zh-CN" altLang="en-US" smtClean="0"/>
              <a:t>2013/8/18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89E1C-C7A7-49F9-B54D-09BFE30EC36E}" type="slidenum">
              <a:rPr lang="zh-CN" altLang="en-US" smtClean="0"/>
              <a:t>‹#›</a:t>
            </a:fld>
            <a:endParaRPr lang="zh-CN" altLang="en-US"/>
          </a:p>
        </p:txBody>
      </p:sp>
    </p:spTree>
    <p:extLst>
      <p:ext uri="{BB962C8B-B14F-4D97-AF65-F5344CB8AC3E}">
        <p14:creationId xmlns:p14="http://schemas.microsoft.com/office/powerpoint/2010/main" val="310486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zh-CN" altLang="en-US" smtClean="0">
                <a:ea typeface="Adobe 仿宋 Std R"/>
              </a:rPr>
              <a:t>第一代是</a:t>
            </a:r>
            <a:r>
              <a:rPr lang="en-US" altLang="zh-CN" smtClean="0">
                <a:ea typeface="Adobe 仿宋 Std R"/>
              </a:rPr>
              <a:t>1977</a:t>
            </a:r>
            <a:r>
              <a:rPr lang="zh-CN" altLang="en-US" smtClean="0">
                <a:ea typeface="Adobe 仿宋 Std R"/>
              </a:rPr>
              <a:t>年出现的</a:t>
            </a:r>
            <a:r>
              <a:rPr lang="en-US" altLang="zh-CN" smtClean="0">
                <a:ea typeface="Adobe 仿宋 Std R"/>
              </a:rPr>
              <a:t>sanger</a:t>
            </a:r>
            <a:r>
              <a:rPr lang="zh-CN" altLang="en-US" smtClean="0">
                <a:ea typeface="Adobe 仿宋 Std R"/>
              </a:rPr>
              <a:t>测序技术。这种技术成本高，通量低，速度慢，并不是进行基因组测序的理想方法。</a:t>
            </a:r>
            <a:endParaRPr lang="en-US" altLang="zh-CN" smtClean="0">
              <a:ea typeface="Adobe 仿宋 Std R"/>
            </a:endParaRPr>
          </a:p>
          <a:p>
            <a:pPr marL="171450" indent="-171450" eaLnBrk="1" hangingPunct="1">
              <a:buFontTx/>
              <a:buChar char="•"/>
            </a:pPr>
            <a:r>
              <a:rPr lang="zh-CN" altLang="en-US" smtClean="0">
                <a:ea typeface="Adobe 仿宋 Std R"/>
              </a:rPr>
              <a:t>经过不断的开发和测试，</a:t>
            </a:r>
            <a:r>
              <a:rPr lang="en-US" altLang="zh-CN" smtClean="0">
                <a:ea typeface="Adobe 仿宋 Std R"/>
              </a:rPr>
              <a:t>21</a:t>
            </a:r>
            <a:r>
              <a:rPr lang="zh-CN" altLang="en-US" smtClean="0">
                <a:ea typeface="Adobe 仿宋 Std R"/>
              </a:rPr>
              <a:t>世纪的头十年，测序技术有了突飞猛进的发展。以</a:t>
            </a:r>
            <a:r>
              <a:rPr lang="en-US" altLang="zh-CN" smtClean="0">
                <a:ea typeface="Adobe 仿宋 Std R"/>
              </a:rPr>
              <a:t>roche</a:t>
            </a:r>
            <a:r>
              <a:rPr lang="zh-CN" altLang="en-US" smtClean="0">
                <a:ea typeface="Adobe 仿宋 Std R"/>
              </a:rPr>
              <a:t>公司的</a:t>
            </a:r>
            <a:r>
              <a:rPr lang="en-US" altLang="zh-CN" smtClean="0">
                <a:ea typeface="Adobe 仿宋 Std R"/>
              </a:rPr>
              <a:t>454</a:t>
            </a:r>
            <a:r>
              <a:rPr lang="zh-CN" altLang="en-US" smtClean="0">
                <a:ea typeface="Adobe 仿宋 Std R"/>
              </a:rPr>
              <a:t>技术，</a:t>
            </a:r>
            <a:r>
              <a:rPr lang="en-US" altLang="zh-CN" smtClean="0">
                <a:ea typeface="Adobe 仿宋 Std R"/>
              </a:rPr>
              <a:t>illumina</a:t>
            </a:r>
            <a:r>
              <a:rPr lang="zh-CN" altLang="en-US" smtClean="0">
                <a:ea typeface="Adobe 仿宋 Std R"/>
              </a:rPr>
              <a:t>公司的</a:t>
            </a:r>
            <a:r>
              <a:rPr lang="en-US" altLang="zh-CN" smtClean="0">
                <a:ea typeface="Adobe 仿宋 Std R"/>
              </a:rPr>
              <a:t>solexa</a:t>
            </a:r>
            <a:r>
              <a:rPr lang="zh-CN" altLang="en-US" smtClean="0">
                <a:ea typeface="Adobe 仿宋 Std R"/>
              </a:rPr>
              <a:t>技术和</a:t>
            </a:r>
            <a:r>
              <a:rPr lang="en-US" altLang="zh-CN" smtClean="0">
                <a:ea typeface="Adobe 仿宋 Std R"/>
              </a:rPr>
              <a:t>ABI</a:t>
            </a:r>
            <a:r>
              <a:rPr lang="zh-CN" altLang="en-US" smtClean="0">
                <a:ea typeface="Adobe 仿宋 Std R"/>
              </a:rPr>
              <a:t>公司的</a:t>
            </a:r>
            <a:r>
              <a:rPr lang="en-US" altLang="zh-CN" smtClean="0">
                <a:ea typeface="Adobe 仿宋 Std R"/>
              </a:rPr>
              <a:t>solid</a:t>
            </a:r>
            <a:r>
              <a:rPr lang="zh-CN" altLang="en-US" smtClean="0">
                <a:ea typeface="Adobe 仿宋 Std R"/>
              </a:rPr>
              <a:t>技术为标志的二代测序技术诞生了。与一代测序技术相比，二代测序技术不仅保持了高准确度，而且大大降低了测序成本，极大地提高了测序速度。特别是</a:t>
            </a:r>
            <a:r>
              <a:rPr lang="en-US" altLang="zh-CN" smtClean="0">
                <a:ea typeface="Adobe 仿宋 Std R"/>
              </a:rPr>
              <a:t>illumina</a:t>
            </a:r>
            <a:r>
              <a:rPr lang="zh-CN" altLang="en-US" smtClean="0">
                <a:ea typeface="Adobe 仿宋 Std R"/>
              </a:rPr>
              <a:t>公司的</a:t>
            </a:r>
            <a:r>
              <a:rPr lang="en-US" altLang="zh-CN" smtClean="0">
                <a:ea typeface="Adobe 仿宋 Std R"/>
              </a:rPr>
              <a:t>Hiseq 2000</a:t>
            </a:r>
            <a:r>
              <a:rPr lang="zh-CN" altLang="en-US" smtClean="0">
                <a:ea typeface="Adobe 仿宋 Std R"/>
              </a:rPr>
              <a:t>测序平台，测序通量已高达</a:t>
            </a:r>
            <a:r>
              <a:rPr lang="en-US" altLang="zh-CN" smtClean="0">
                <a:ea typeface="Adobe 仿宋 Std R"/>
              </a:rPr>
              <a:t>600G</a:t>
            </a:r>
            <a:r>
              <a:rPr lang="zh-CN" altLang="en-US" smtClean="0">
                <a:ea typeface="Adobe 仿宋 Std R"/>
              </a:rPr>
              <a:t>，试剂成本也降低到每</a:t>
            </a:r>
            <a:r>
              <a:rPr lang="en-US" altLang="zh-CN" smtClean="0">
                <a:ea typeface="Adobe 仿宋 Std R"/>
              </a:rPr>
              <a:t>Mb</a:t>
            </a:r>
            <a:r>
              <a:rPr lang="zh-CN" altLang="en-US" smtClean="0">
                <a:ea typeface="Adobe 仿宋 Std R"/>
              </a:rPr>
              <a:t>仅需要</a:t>
            </a:r>
            <a:r>
              <a:rPr lang="en-US" altLang="zh-CN" smtClean="0">
                <a:ea typeface="Adobe 仿宋 Std R"/>
              </a:rPr>
              <a:t>0.07</a:t>
            </a:r>
            <a:r>
              <a:rPr lang="zh-CN" altLang="en-US" smtClean="0">
                <a:ea typeface="Adobe 仿宋 Std R"/>
              </a:rPr>
              <a:t>美元。</a:t>
            </a:r>
            <a:endParaRPr lang="en-US" altLang="zh-CN" smtClean="0">
              <a:ea typeface="Adobe 仿宋 Std R"/>
            </a:endParaRPr>
          </a:p>
          <a:p>
            <a:pPr marL="171450" indent="-171450" eaLnBrk="1" hangingPunct="1">
              <a:buFontTx/>
              <a:buChar char="•"/>
            </a:pPr>
            <a:r>
              <a:rPr lang="zh-CN" altLang="en-US" smtClean="0">
                <a:ea typeface="Adobe 仿宋 Std R"/>
              </a:rPr>
              <a:t>紧随着二代测序技术的出现，</a:t>
            </a:r>
            <a:r>
              <a:rPr lang="en-US" altLang="zh-CN" smtClean="0">
                <a:ea typeface="Adobe 仿宋 Std R"/>
              </a:rPr>
              <a:t>helicos</a:t>
            </a:r>
            <a:r>
              <a:rPr lang="zh-CN" altLang="en-US" smtClean="0">
                <a:ea typeface="Adobe 仿宋 Std R"/>
              </a:rPr>
              <a:t>公司</a:t>
            </a:r>
            <a:r>
              <a:rPr lang="en-US" altLang="zh-CN" smtClean="0">
                <a:ea typeface="Adobe 仿宋 Std R"/>
              </a:rPr>
              <a:t>pacific</a:t>
            </a:r>
            <a:r>
              <a:rPr lang="zh-CN" altLang="en-US" smtClean="0">
                <a:ea typeface="Adobe 仿宋 Std R"/>
              </a:rPr>
              <a:t>公司推出了新的测序仪，与前</a:t>
            </a:r>
            <a:r>
              <a:rPr lang="en-US" altLang="zh-CN" smtClean="0">
                <a:ea typeface="Adobe 仿宋 Std R"/>
              </a:rPr>
              <a:t>2</a:t>
            </a:r>
            <a:r>
              <a:rPr lang="zh-CN" altLang="en-US" smtClean="0">
                <a:ea typeface="Adobe 仿宋 Std R"/>
              </a:rPr>
              <a:t>代技术相比，最大的特点是实现了单分子测序，被认为是第三代测序技术。但是，目前第</a:t>
            </a:r>
            <a:r>
              <a:rPr lang="en-US" altLang="zh-CN" smtClean="0">
                <a:ea typeface="Adobe 仿宋 Std R"/>
              </a:rPr>
              <a:t>3</a:t>
            </a:r>
            <a:r>
              <a:rPr lang="zh-CN" altLang="en-US" smtClean="0">
                <a:ea typeface="Adobe 仿宋 Std R"/>
              </a:rPr>
              <a:t>代测序技术正受错误率高的困扰，还在研发阶段，未得到广泛使用。</a:t>
            </a:r>
            <a:endParaRPr lang="en-US" altLang="zh-CN" smtClean="0">
              <a:ea typeface="Adobe 仿宋 Std R"/>
            </a:endParaRPr>
          </a:p>
          <a:p>
            <a:pPr marL="171450" indent="-171450" eaLnBrk="1" hangingPunct="1">
              <a:buFontTx/>
              <a:buChar char="•"/>
            </a:pPr>
            <a:r>
              <a:rPr lang="zh-CN" altLang="en-US" smtClean="0">
                <a:ea typeface="Adobe 仿宋 Std R"/>
              </a:rPr>
              <a:t>目前市场上主要的测序平台还是来自</a:t>
            </a:r>
            <a:r>
              <a:rPr lang="en-US" altLang="zh-CN" smtClean="0">
                <a:ea typeface="Adobe 仿宋 Std R"/>
              </a:rPr>
              <a:t>illumina</a:t>
            </a:r>
            <a:r>
              <a:rPr lang="zh-CN" altLang="en-US" smtClean="0">
                <a:ea typeface="Adobe 仿宋 Std R"/>
              </a:rPr>
              <a:t>公司，主要是</a:t>
            </a:r>
            <a:r>
              <a:rPr lang="en-US" altLang="zh-CN" smtClean="0">
                <a:ea typeface="Adobe 仿宋 Std R"/>
              </a:rPr>
              <a:t>Hiseq2000</a:t>
            </a:r>
            <a:r>
              <a:rPr lang="zh-CN" altLang="en-US" smtClean="0">
                <a:ea typeface="Adobe 仿宋 Std R"/>
              </a:rPr>
              <a:t>和</a:t>
            </a:r>
            <a:r>
              <a:rPr lang="en-US" altLang="zh-CN" smtClean="0">
                <a:ea typeface="Adobe 仿宋 Std R"/>
              </a:rPr>
              <a:t>Miseq</a:t>
            </a:r>
            <a:r>
              <a:rPr lang="zh-CN" altLang="en-US" smtClean="0">
                <a:ea typeface="Adobe 仿宋 Std R"/>
              </a:rPr>
              <a:t>。</a:t>
            </a:r>
            <a:endParaRPr lang="en-US" altLang="zh-CN" smtClean="0">
              <a:ea typeface="Adobe 仿宋 Std R"/>
            </a:endParaRPr>
          </a:p>
        </p:txBody>
      </p:sp>
      <p:sp>
        <p:nvSpPr>
          <p:cNvPr id="37892"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mtClean="0">
                <a:solidFill>
                  <a:srgbClr val="000000"/>
                </a:solidFill>
                <a:latin typeface="Calibri" panose="020F0502020204030204" pitchFamily="34" charset="0"/>
              </a:rPr>
              <a:t>简单基因组组装策略</a:t>
            </a:r>
          </a:p>
        </p:txBody>
      </p:sp>
      <p:sp>
        <p:nvSpPr>
          <p:cNvPr id="37893" name="幻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44723A-7E12-491D-8ED0-70EC9B994799}" type="slidenum">
              <a:rPr lang="zh-CN" altLang="en-US" smtClean="0">
                <a:solidFill>
                  <a:srgbClr val="000000"/>
                </a:solidFill>
                <a:latin typeface="Calibri" panose="020F0502020204030204" pitchFamily="34" charset="0"/>
                <a:ea typeface="Adobe 仿宋 Std R"/>
              </a:rPr>
              <a:pPr/>
              <a:t>2</a:t>
            </a:fld>
            <a:endParaRPr lang="zh-CN" altLang="en-US" smtClean="0">
              <a:solidFill>
                <a:srgbClr val="000000"/>
              </a:solidFill>
              <a:latin typeface="Calibri" panose="020F0502020204030204" pitchFamily="34" charset="0"/>
              <a:ea typeface="Adobe 仿宋 Std R"/>
            </a:endParaRPr>
          </a:p>
        </p:txBody>
      </p:sp>
    </p:spTree>
    <p:extLst>
      <p:ext uri="{BB962C8B-B14F-4D97-AF65-F5344CB8AC3E}">
        <p14:creationId xmlns:p14="http://schemas.microsoft.com/office/powerpoint/2010/main" val="181258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589E1C-C7A7-49F9-B54D-09BFE30EC36E}" type="slidenum">
              <a:rPr lang="zh-CN" altLang="en-US" smtClean="0"/>
              <a:t>6</a:t>
            </a:fld>
            <a:endParaRPr lang="zh-CN" altLang="en-US"/>
          </a:p>
        </p:txBody>
      </p:sp>
    </p:spTree>
    <p:extLst>
      <p:ext uri="{BB962C8B-B14F-4D97-AF65-F5344CB8AC3E}">
        <p14:creationId xmlns:p14="http://schemas.microsoft.com/office/powerpoint/2010/main" val="385093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图中</a:t>
            </a:r>
            <a:r>
              <a:rPr lang="en-US" altLang="zh-CN" sz="1200" kern="1200" dirty="0" smtClean="0">
                <a:solidFill>
                  <a:schemeClr val="tx1"/>
                </a:solidFill>
                <a:effectLst/>
                <a:latin typeface="+mn-lt"/>
                <a:ea typeface="+mn-ea"/>
                <a:cs typeface="+mn-cs"/>
              </a:rPr>
              <a:t> A </a:t>
            </a:r>
            <a:r>
              <a:rPr lang="zh-CN" altLang="zh-CN" sz="1200" kern="1200" dirty="0" smtClean="0">
                <a:solidFill>
                  <a:schemeClr val="tx1"/>
                </a:solidFill>
                <a:effectLst/>
                <a:latin typeface="+mn-lt"/>
                <a:ea typeface="+mn-ea"/>
                <a:cs typeface="+mn-cs"/>
              </a:rPr>
              <a:t>为突变体，</a:t>
            </a:r>
            <a:r>
              <a:rPr lang="en-US" altLang="zh-CN" sz="1200" kern="1200" dirty="0" smtClean="0">
                <a:solidFill>
                  <a:schemeClr val="tx1"/>
                </a:solidFill>
                <a:effectLst/>
                <a:latin typeface="+mn-lt"/>
                <a:ea typeface="+mn-ea"/>
                <a:cs typeface="+mn-cs"/>
              </a:rPr>
              <a:t>B </a:t>
            </a:r>
            <a:r>
              <a:rPr lang="zh-CN" altLang="zh-CN" sz="1200" kern="1200" dirty="0" smtClean="0">
                <a:solidFill>
                  <a:schemeClr val="tx1"/>
                </a:solidFill>
                <a:effectLst/>
                <a:latin typeface="+mn-lt"/>
                <a:ea typeface="+mn-ea"/>
                <a:cs typeface="+mn-cs"/>
              </a:rPr>
              <a:t>为用于杂交的另一个品种。选取</a:t>
            </a:r>
            <a:r>
              <a:rPr lang="en-US" altLang="zh-CN" sz="1200" kern="1200" dirty="0" smtClean="0">
                <a:solidFill>
                  <a:schemeClr val="tx1"/>
                </a:solidFill>
                <a:effectLst/>
                <a:latin typeface="+mn-lt"/>
                <a:ea typeface="+mn-ea"/>
                <a:cs typeface="+mn-cs"/>
              </a:rPr>
              <a:t> F2</a:t>
            </a:r>
            <a:r>
              <a:rPr lang="zh-CN" altLang="zh-CN" sz="1200" kern="1200" dirty="0" smtClean="0">
                <a:solidFill>
                  <a:schemeClr val="tx1"/>
                </a:solidFill>
                <a:effectLst/>
                <a:latin typeface="+mn-lt"/>
                <a:ea typeface="+mn-ea"/>
                <a:cs typeface="+mn-cs"/>
              </a:rPr>
              <a:t>群体中呈现突变表型（对应的基因型纯合）的个体构建</a:t>
            </a:r>
            <a:r>
              <a:rPr lang="en-US" altLang="zh-CN" sz="1200" kern="1200" dirty="0" smtClean="0">
                <a:solidFill>
                  <a:schemeClr val="tx1"/>
                </a:solidFill>
                <a:effectLst/>
                <a:latin typeface="+mn-lt"/>
                <a:ea typeface="+mn-ea"/>
                <a:cs typeface="+mn-cs"/>
              </a:rPr>
              <a:t> DNA </a:t>
            </a:r>
            <a:r>
              <a:rPr lang="zh-CN" altLang="zh-CN" sz="1200" kern="1200" dirty="0" smtClean="0">
                <a:solidFill>
                  <a:schemeClr val="tx1"/>
                </a:solidFill>
                <a:effectLst/>
                <a:latin typeface="+mn-lt"/>
                <a:ea typeface="+mn-ea"/>
                <a:cs typeface="+mn-cs"/>
              </a:rPr>
              <a:t>池，则染色体不同区域的基因频率将会不同。在一般染色体区段，来自两个亲本的基因型频率约为</a:t>
            </a:r>
            <a:r>
              <a:rPr lang="en-US" altLang="zh-CN" sz="1200" kern="1200" dirty="0" smtClean="0">
                <a:solidFill>
                  <a:schemeClr val="tx1"/>
                </a:solidFill>
                <a:effectLst/>
                <a:latin typeface="+mn-lt"/>
                <a:ea typeface="+mn-ea"/>
                <a:cs typeface="+mn-cs"/>
              </a:rPr>
              <a:t> 1:1</a:t>
            </a:r>
            <a:r>
              <a:rPr lang="zh-CN" altLang="zh-CN" sz="1200" kern="1200" dirty="0" smtClean="0">
                <a:solidFill>
                  <a:schemeClr val="tx1"/>
                </a:solidFill>
                <a:effectLst/>
                <a:latin typeface="+mn-lt"/>
                <a:ea typeface="+mn-ea"/>
                <a:cs typeface="+mn-cs"/>
              </a:rPr>
              <a:t>（红色方框区域内，蓝条与黄条的比例为</a:t>
            </a:r>
            <a:r>
              <a:rPr lang="en-US" altLang="zh-CN" sz="1200" kern="1200" dirty="0" smtClean="0">
                <a:solidFill>
                  <a:schemeClr val="tx1"/>
                </a:solidFill>
                <a:effectLst/>
                <a:latin typeface="+mn-lt"/>
                <a:ea typeface="+mn-ea"/>
                <a:cs typeface="+mn-cs"/>
              </a:rPr>
              <a:t> 5:5</a:t>
            </a:r>
            <a:r>
              <a:rPr lang="zh-CN" altLang="zh-CN" sz="1200" kern="1200" dirty="0" smtClean="0">
                <a:solidFill>
                  <a:schemeClr val="tx1"/>
                </a:solidFill>
                <a:effectLst/>
                <a:latin typeface="+mn-lt"/>
                <a:ea typeface="+mn-ea"/>
                <a:cs typeface="+mn-cs"/>
              </a:rPr>
              <a:t>），则</a:t>
            </a:r>
            <a:r>
              <a:rPr lang="en-US" altLang="zh-CN" sz="1200" kern="1200" dirty="0" smtClean="0">
                <a:solidFill>
                  <a:schemeClr val="tx1"/>
                </a:solidFill>
                <a:effectLst/>
                <a:latin typeface="+mn-lt"/>
                <a:ea typeface="+mn-ea"/>
                <a:cs typeface="+mn-cs"/>
              </a:rPr>
              <a:t> B </a:t>
            </a:r>
            <a:r>
              <a:rPr lang="zh-CN" altLang="zh-CN" sz="1200" kern="1200" dirty="0" smtClean="0">
                <a:solidFill>
                  <a:schemeClr val="tx1"/>
                </a:solidFill>
                <a:effectLst/>
                <a:latin typeface="+mn-lt"/>
                <a:ea typeface="+mn-ea"/>
                <a:cs typeface="+mn-cs"/>
              </a:rPr>
              <a:t>基因型频率为</a:t>
            </a:r>
            <a:r>
              <a:rPr lang="en-US" altLang="zh-CN" sz="1200" kern="1200" dirty="0" smtClean="0">
                <a:solidFill>
                  <a:schemeClr val="tx1"/>
                </a:solidFill>
                <a:effectLst/>
                <a:latin typeface="+mn-lt"/>
                <a:ea typeface="+mn-ea"/>
                <a:cs typeface="+mn-cs"/>
              </a:rPr>
              <a:t> 0.5</a:t>
            </a:r>
            <a:r>
              <a:rPr lang="zh-CN" altLang="zh-CN" sz="1200" kern="1200" dirty="0" smtClean="0">
                <a:solidFill>
                  <a:schemeClr val="tx1"/>
                </a:solidFill>
                <a:effectLst/>
                <a:latin typeface="+mn-lt"/>
                <a:ea typeface="+mn-ea"/>
                <a:cs typeface="+mn-cs"/>
              </a:rPr>
              <a:t>；但如果染色体区逐渐靠近功能突变位点，</a:t>
            </a:r>
            <a:r>
              <a:rPr lang="en-US" altLang="zh-CN" sz="1200" kern="1200" dirty="0" smtClean="0">
                <a:solidFill>
                  <a:schemeClr val="tx1"/>
                </a:solidFill>
                <a:effectLst/>
                <a:latin typeface="+mn-lt"/>
                <a:ea typeface="+mn-ea"/>
                <a:cs typeface="+mn-cs"/>
              </a:rPr>
              <a:t>B </a:t>
            </a:r>
            <a:r>
              <a:rPr lang="zh-CN" altLang="zh-CN" sz="1200" kern="1200" dirty="0" smtClean="0">
                <a:solidFill>
                  <a:schemeClr val="tx1"/>
                </a:solidFill>
                <a:effectLst/>
                <a:latin typeface="+mn-lt"/>
                <a:ea typeface="+mn-ea"/>
                <a:cs typeface="+mn-cs"/>
              </a:rPr>
              <a:t>基因型的频率逐渐下降。在与功能突变位点以及与之完全连锁的区域，染色体片段则完全来自</a:t>
            </a:r>
            <a:r>
              <a:rPr lang="en-US" altLang="zh-CN" sz="1200" kern="1200" dirty="0" smtClean="0">
                <a:solidFill>
                  <a:schemeClr val="tx1"/>
                </a:solidFill>
                <a:effectLst/>
                <a:latin typeface="+mn-lt"/>
                <a:ea typeface="+mn-ea"/>
                <a:cs typeface="+mn-cs"/>
              </a:rPr>
              <a:t> 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B </a:t>
            </a:r>
            <a:r>
              <a:rPr lang="zh-CN" altLang="zh-CN" sz="1200" kern="1200" dirty="0" smtClean="0">
                <a:solidFill>
                  <a:schemeClr val="tx1"/>
                </a:solidFill>
                <a:effectLst/>
                <a:latin typeface="+mn-lt"/>
                <a:ea typeface="+mn-ea"/>
                <a:cs typeface="+mn-cs"/>
              </a:rPr>
              <a:t>的基因型频率降为</a:t>
            </a:r>
            <a:r>
              <a:rPr lang="en-US" altLang="zh-CN" sz="1200" kern="1200" dirty="0" smtClean="0">
                <a:solidFill>
                  <a:schemeClr val="tx1"/>
                </a:solidFill>
                <a:effectLst/>
                <a:latin typeface="+mn-lt"/>
                <a:ea typeface="+mn-ea"/>
                <a:cs typeface="+mn-cs"/>
              </a:rPr>
              <a:t> 0</a:t>
            </a:r>
            <a:r>
              <a:rPr lang="zh-CN" altLang="zh-CN" sz="1200" kern="1200" dirty="0" smtClean="0">
                <a:solidFill>
                  <a:schemeClr val="tx1"/>
                </a:solidFill>
                <a:effectLst/>
                <a:latin typeface="+mn-lt"/>
                <a:ea typeface="+mn-ea"/>
                <a:cs typeface="+mn-cs"/>
              </a:rPr>
              <a:t>。在这样的区域，分子标记基因型将明显偏离中性，呈现纯合，将之统计为连锁标记。因此，只要用全基因高密度的分子标记，就可以扫描与功能突变连锁的区域，从而定位目标性状</a:t>
            </a:r>
            <a:r>
              <a:rPr lang="en-US" altLang="zh-CN" sz="1200" kern="1200" dirty="0" smtClean="0">
                <a:solidFill>
                  <a:schemeClr val="tx1"/>
                </a:solidFill>
                <a:effectLst/>
                <a:latin typeface="+mn-lt"/>
                <a:ea typeface="+mn-ea"/>
                <a:cs typeface="+mn-cs"/>
              </a:rPr>
              <a:t>QTL</a:t>
            </a:r>
            <a:r>
              <a:rPr lang="zh-CN" altLang="zh-CN" sz="120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48589E1C-C7A7-49F9-B54D-09BFE30EC36E}" type="slidenum">
              <a:rPr lang="zh-CN" altLang="en-US" smtClean="0"/>
              <a:t>11</a:t>
            </a:fld>
            <a:endParaRPr lang="zh-CN" altLang="en-US"/>
          </a:p>
        </p:txBody>
      </p:sp>
    </p:spTree>
    <p:extLst>
      <p:ext uri="{BB962C8B-B14F-4D97-AF65-F5344CB8AC3E}">
        <p14:creationId xmlns:p14="http://schemas.microsoft.com/office/powerpoint/2010/main" val="4222205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grpSp>
        <p:nvGrpSpPr>
          <p:cNvPr id="2" name="组合 7"/>
          <p:cNvGrpSpPr>
            <a:grpSpLocks/>
          </p:cNvGrpSpPr>
          <p:nvPr/>
        </p:nvGrpSpPr>
        <p:grpSpPr bwMode="auto">
          <a:xfrm>
            <a:off x="-3175" y="4953000"/>
            <a:ext cx="9147175" cy="1911350"/>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mn-lt"/>
              </a:endParaRPr>
            </a:p>
          </p:txBody>
        </p:sp>
        <p:sp>
          <p:nvSpPr>
            <p:cNvPr id="7" name="任意多边形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black"/>
                </a:solidFill>
                <a:latin typeface="+mn-lt"/>
              </a:endParaRPr>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图片 14" descr="微博桌面截图_20120612101650.jpg"/>
          <p:cNvPicPr>
            <a:picLocks noChangeAspect="1"/>
          </p:cNvPicPr>
          <p:nvPr/>
        </p:nvPicPr>
        <p:blipFill>
          <a:blip r:embed="rId3" cstate="print"/>
          <a:srcRect t="182" r="986"/>
          <a:stretch>
            <a:fillRect/>
          </a:stretch>
        </p:blipFill>
        <p:spPr bwMode="auto">
          <a:xfrm>
            <a:off x="-36513" y="0"/>
            <a:ext cx="9180513" cy="6858000"/>
          </a:xfrm>
          <a:prstGeom prst="rect">
            <a:avLst/>
          </a:prstGeom>
          <a:noFill/>
          <a:ln w="9525">
            <a:noFill/>
            <a:miter lim="800000"/>
            <a:headEnd/>
            <a:tailEnd/>
          </a:ln>
        </p:spPr>
      </p:pic>
      <p:pic>
        <p:nvPicPr>
          <p:cNvPr id="12" name="图片 15" descr="C:\Users\hk\AppData\Roaming\Tencent\Users\649250920\QQ\WinTemp\RichOle\B$CFQXZ$VMV]E4[FH@(U{SQ.jpg"/>
          <p:cNvPicPr>
            <a:picLocks noChangeAspect="1" noChangeArrowheads="1"/>
          </p:cNvPicPr>
          <p:nvPr/>
        </p:nvPicPr>
        <p:blipFill>
          <a:blip r:embed="rId4" cstate="print"/>
          <a:srcRect/>
          <a:stretch>
            <a:fillRect/>
          </a:stretch>
        </p:blipFill>
        <p:spPr bwMode="auto">
          <a:xfrm>
            <a:off x="112713" y="115888"/>
            <a:ext cx="1722437" cy="846137"/>
          </a:xfrm>
          <a:prstGeom prst="rect">
            <a:avLst/>
          </a:prstGeom>
          <a:noFill/>
          <a:ln w="9525">
            <a:noFill/>
            <a:miter lim="800000"/>
            <a:headEnd/>
            <a:tailEnd/>
          </a:ln>
        </p:spPr>
      </p:pic>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3" name="日期占位符 29"/>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rgbClr val="FFFFFF"/>
                </a:solidFill>
                <a:latin typeface="+mn-lt"/>
                <a:ea typeface="+mn-ea"/>
              </a:defRPr>
            </a:lvl1pPr>
            <a:extLst/>
          </a:lstStyle>
          <a:p>
            <a:fld id="{0A08408D-1E9B-4739-8829-E0FE5CB6707C}" type="datetimeFigureOut">
              <a:rPr lang="zh-CN" altLang="en-US" smtClean="0"/>
              <a:t>2013/8/18</a:t>
            </a:fld>
            <a:endParaRPr lang="zh-CN" altLang="en-US"/>
          </a:p>
        </p:txBody>
      </p:sp>
      <p:sp>
        <p:nvSpPr>
          <p:cNvPr id="14" name="页脚占位符 18"/>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rgbClr val="2DA2BF">
                    <a:tint val="20000"/>
                  </a:srgbClr>
                </a:solidFill>
                <a:latin typeface="+mn-lt"/>
                <a:ea typeface="+mn-ea"/>
              </a:defRPr>
            </a:lvl1pPr>
            <a:extLst/>
          </a:lstStyle>
          <a:p>
            <a:endParaRPr lang="zh-CN" altLang="en-US"/>
          </a:p>
        </p:txBody>
      </p:sp>
      <p:sp>
        <p:nvSpPr>
          <p:cNvPr id="15" name="灯片编号占位符 26"/>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srgbClr val="FFFFFF"/>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23126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a:prstGeom prst="rect">
            <a:avLst/>
          </a:prstGeo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0A08408D-1E9B-4739-8829-E0FE5CB6707C}" type="datetimeFigureOut">
              <a:rPr lang="zh-CN" altLang="en-US" smtClean="0"/>
              <a:t>2013/8/18</a:t>
            </a:fld>
            <a:endParaRPr lang="zh-CN" altLang="en-US"/>
          </a:p>
        </p:txBody>
      </p:sp>
      <p:sp>
        <p:nvSpPr>
          <p:cNvPr id="5" name="页脚占位符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endParaRPr lang="zh-CN" altLang="en-US"/>
          </a:p>
        </p:txBody>
      </p:sp>
      <p:sp>
        <p:nvSpPr>
          <p:cNvPr id="6" name="灯片编号占位符 5"/>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235172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a:prstGeom prst="rect">
            <a:avLst/>
          </a:prstGeo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0A08408D-1E9B-4739-8829-E0FE5CB6707C}" type="datetimeFigureOut">
              <a:rPr lang="zh-CN" altLang="en-US" smtClean="0"/>
              <a:t>2013/8/18</a:t>
            </a:fld>
            <a:endParaRPr lang="zh-CN" altLang="en-US"/>
          </a:p>
        </p:txBody>
      </p:sp>
      <p:sp>
        <p:nvSpPr>
          <p:cNvPr id="5" name="页脚占位符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endParaRPr lang="zh-CN" altLang="en-US"/>
          </a:p>
        </p:txBody>
      </p:sp>
      <p:sp>
        <p:nvSpPr>
          <p:cNvPr id="6" name="灯片编号占位符 5"/>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99716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15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1328"/>
            <a:ext cx="8229600" cy="4525963"/>
          </a:xfrm>
          <a:prstGeom prst="rect">
            <a:avLst/>
          </a:prstGeom>
        </p:spPr>
        <p:txBody>
          <a:bodyPr/>
          <a:lstStyle>
            <a:lvl1pPr>
              <a:defRPr>
                <a:latin typeface="宋体" pitchFamily="2" charset="-122"/>
                <a:ea typeface="宋体" pitchFamily="2" charset="-122"/>
              </a:defRPr>
            </a:lvl1pPr>
            <a:lvl2pPr>
              <a:defRPr>
                <a:latin typeface="宋体" pitchFamily="2" charset="-122"/>
                <a:ea typeface="宋体" pitchFamily="2" charset="-122"/>
              </a:defRPr>
            </a:lvl2pPr>
            <a:lvl3pPr>
              <a:defRPr>
                <a:latin typeface="宋体" pitchFamily="2" charset="-122"/>
                <a:ea typeface="宋体" pitchFamily="2" charset="-122"/>
              </a:defRPr>
            </a:lvl3pPr>
            <a:lvl4pPr>
              <a:defRPr>
                <a:latin typeface="宋体" pitchFamily="2" charset="-122"/>
                <a:ea typeface="宋体" pitchFamily="2" charset="-122"/>
              </a:defRPr>
            </a:lvl4pPr>
            <a:lvl5pPr>
              <a:defRPr>
                <a:latin typeface="宋体" pitchFamily="2" charset="-122"/>
                <a:ea typeface="宋体" pitchFamily="2" charset="-122"/>
              </a:defRPr>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标题 6"/>
          <p:cNvSpPr>
            <a:spLocks noGrp="1"/>
          </p:cNvSpPr>
          <p:nvPr>
            <p:ph type="title"/>
          </p:nvPr>
        </p:nvSpPr>
        <p:spPr>
          <a:xfrm>
            <a:off x="323528" y="446868"/>
            <a:ext cx="6779096" cy="576064"/>
          </a:xfrm>
        </p:spPr>
        <p:txBody>
          <a:bodyPr rtlCol="0">
            <a:noAutofit/>
          </a:bodyPr>
          <a:lstStyle>
            <a:lvl1pPr>
              <a:defRPr sz="3600">
                <a:latin typeface="宋体" pitchFamily="2" charset="-122"/>
                <a:ea typeface="宋体" pitchFamily="2" charset="-122"/>
              </a:defRPr>
            </a:lvl1pPr>
            <a:extLst/>
          </a:lstStyle>
          <a:p>
            <a:r>
              <a:rPr lang="zh-CN" altLang="en-US" smtClean="0"/>
              <a:t>单击此处编辑母版标题样式</a:t>
            </a:r>
            <a:endParaRPr lang="en-US" dirty="0"/>
          </a:p>
        </p:txBody>
      </p:sp>
    </p:spTree>
    <p:extLst>
      <p:ext uri="{BB962C8B-B14F-4D97-AF65-F5344CB8AC3E}">
        <p14:creationId xmlns:p14="http://schemas.microsoft.com/office/powerpoint/2010/main" val="6570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0A08408D-1E9B-4739-8829-E0FE5CB6707C}" type="datetimeFigureOut">
              <a:rPr lang="zh-CN" altLang="en-US" smtClean="0"/>
              <a:t>2013/8/18</a:t>
            </a:fld>
            <a:endParaRPr lang="zh-CN" altLang="en-US"/>
          </a:p>
        </p:txBody>
      </p:sp>
      <p:sp>
        <p:nvSpPr>
          <p:cNvPr id="7" name="页脚占位符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endParaRPr lang="zh-CN" altLang="en-US"/>
          </a:p>
        </p:txBody>
      </p:sp>
      <p:sp>
        <p:nvSpPr>
          <p:cNvPr id="8" name="灯片编号占位符 5"/>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430648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5" name="日期占位符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0A08408D-1E9B-4739-8829-E0FE5CB6707C}" type="datetimeFigureOut">
              <a:rPr lang="zh-CN" altLang="en-US" smtClean="0"/>
              <a:t>2013/8/18</a:t>
            </a:fld>
            <a:endParaRPr lang="zh-CN" altLang="en-US"/>
          </a:p>
        </p:txBody>
      </p:sp>
      <p:sp>
        <p:nvSpPr>
          <p:cNvPr id="6" name="页脚占位符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endParaRPr lang="zh-CN" altLang="en-US"/>
          </a:p>
        </p:txBody>
      </p:sp>
      <p:sp>
        <p:nvSpPr>
          <p:cNvPr id="7" name="灯片编号占位符 6"/>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14188522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0A08408D-1E9B-4739-8829-E0FE5CB6707C}" type="datetimeFigureOut">
              <a:rPr lang="zh-CN" altLang="en-US" smtClean="0"/>
              <a:t>2013/8/18</a:t>
            </a:fld>
            <a:endParaRPr lang="zh-CN" altLang="en-US"/>
          </a:p>
        </p:txBody>
      </p:sp>
      <p:sp>
        <p:nvSpPr>
          <p:cNvPr id="8" name="页脚占位符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endParaRPr lang="zh-CN" altLang="en-US"/>
          </a:p>
        </p:txBody>
      </p:sp>
      <p:sp>
        <p:nvSpPr>
          <p:cNvPr id="9" name="灯片编号占位符 8"/>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28039498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3" name="日期占位符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0A08408D-1E9B-4739-8829-E0FE5CB6707C}" type="datetimeFigureOut">
              <a:rPr lang="zh-CN" altLang="en-US" smtClean="0"/>
              <a:t>2013/8/18</a:t>
            </a:fld>
            <a:endParaRPr lang="zh-CN" altLang="en-US"/>
          </a:p>
        </p:txBody>
      </p:sp>
      <p:sp>
        <p:nvSpPr>
          <p:cNvPr id="4" name="页脚占位符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endParaRPr lang="zh-CN" altLang="en-US"/>
          </a:p>
        </p:txBody>
      </p:sp>
      <p:sp>
        <p:nvSpPr>
          <p:cNvPr id="5" name="灯片编号占位符 4"/>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34601258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0A08408D-1E9B-4739-8829-E0FE5CB6707C}" type="datetimeFigureOut">
              <a:rPr lang="zh-CN" altLang="en-US" smtClean="0"/>
              <a:t>2013/8/18</a:t>
            </a:fld>
            <a:endParaRPr lang="zh-CN" altLang="en-US"/>
          </a:p>
        </p:txBody>
      </p:sp>
      <p:sp>
        <p:nvSpPr>
          <p:cNvPr id="3" name="页脚占位符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endParaRPr lang="zh-CN" altLang="en-US"/>
          </a:p>
        </p:txBody>
      </p:sp>
      <p:sp>
        <p:nvSpPr>
          <p:cNvPr id="4" name="灯片编号占位符 3"/>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24635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0A08408D-1E9B-4739-8829-E0FE5CB6707C}" type="datetimeFigureOut">
              <a:rPr lang="zh-CN" altLang="en-US" smtClean="0"/>
              <a:t>2013/8/18</a:t>
            </a:fld>
            <a:endParaRPr lang="zh-CN" altLang="en-US"/>
          </a:p>
        </p:txBody>
      </p:sp>
      <p:sp>
        <p:nvSpPr>
          <p:cNvPr id="6" name="页脚占位符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endParaRPr lang="zh-CN" altLang="en-US"/>
          </a:p>
        </p:txBody>
      </p:sp>
      <p:sp>
        <p:nvSpPr>
          <p:cNvPr id="7" name="灯片编号占位符 6"/>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black"/>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34182153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5" name="任意多边形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mn-lt"/>
            </a:endParaRPr>
          </a:p>
        </p:txBody>
      </p:sp>
      <p:sp>
        <p:nvSpPr>
          <p:cNvPr id="6" name="任意多边形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prstClr val="white"/>
              </a:solidFill>
              <a:latin typeface="+mn-lt"/>
            </a:endParaRPr>
          </a:p>
        </p:txBody>
      </p:sp>
      <p:sp>
        <p:nvSpPr>
          <p:cNvPr id="7" name="直角三角形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solidFill>
                <a:prstClr val="white"/>
              </a:solidFill>
            </a:endParaRPr>
          </a:p>
        </p:txBody>
      </p:sp>
      <p:sp>
        <p:nvSpPr>
          <p:cNvPr id="4" name="文本占位符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0A08408D-1E9B-4739-8829-E0FE5CB6707C}" type="datetimeFigureOut">
              <a:rPr lang="zh-CN" altLang="en-US" smtClean="0"/>
              <a:t>2013/8/18</a:t>
            </a:fld>
            <a:endParaRPr lang="zh-CN" altLang="en-US"/>
          </a:p>
        </p:txBody>
      </p:sp>
      <p:sp>
        <p:nvSpPr>
          <p:cNvPr id="12" name="页脚占位符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endParaRPr lang="zh-CN" altLang="en-US"/>
          </a:p>
        </p:txBody>
      </p:sp>
      <p:sp>
        <p:nvSpPr>
          <p:cNvPr id="13" name="灯片编号占位符 6"/>
          <p:cNvSpPr>
            <a:spLocks noGrp="1"/>
          </p:cNvSpPr>
          <p:nvPr>
            <p:ph type="sldNum" sz="quarter" idx="12"/>
          </p:nvPr>
        </p:nvSpPr>
        <p:spPr>
          <a:xfrm>
            <a:off x="8647113" y="6408738"/>
            <a:ext cx="366712" cy="365125"/>
          </a:xfrm>
          <a:prstGeom prst="rect">
            <a:avLst/>
          </a:prstGeom>
        </p:spPr>
        <p:txBody>
          <a:bodyPr/>
          <a:lstStyle>
            <a:lvl1pPr fontAlgn="auto">
              <a:spcBef>
                <a:spcPts val="0"/>
              </a:spcBef>
              <a:spcAft>
                <a:spcPts val="0"/>
              </a:spcAft>
              <a:defRPr>
                <a:solidFill>
                  <a:prstClr val="white"/>
                </a:solidFill>
                <a:latin typeface="+mn-lt"/>
                <a:ea typeface="+mn-ea"/>
              </a:defRPr>
            </a:lvl1pPr>
            <a:extLst/>
          </a:lstStyle>
          <a:p>
            <a:fld id="{2E1CF7A8-2C0C-4C18-9067-582338A23945}" type="slidenum">
              <a:rPr lang="zh-CN" altLang="en-US" smtClean="0"/>
              <a:t>‹#›</a:t>
            </a:fld>
            <a:endParaRPr lang="zh-CN" altLang="en-US"/>
          </a:p>
        </p:txBody>
      </p:sp>
    </p:spTree>
    <p:extLst>
      <p:ext uri="{BB962C8B-B14F-4D97-AF65-F5344CB8AC3E}">
        <p14:creationId xmlns:p14="http://schemas.microsoft.com/office/powerpoint/2010/main" val="347006210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矩形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075" name="图片 10" descr="微博桌面截图_20120612101706.jpg"/>
          <p:cNvPicPr>
            <a:picLocks noChangeAspect="1"/>
          </p:cNvPicPr>
          <p:nvPr/>
        </p:nvPicPr>
        <p:blipFill>
          <a:blip r:embed="rId14" cstate="print">
            <a:clrChange>
              <a:clrFrom>
                <a:srgbClr val="FFFFFF"/>
              </a:clrFrom>
              <a:clrTo>
                <a:srgbClr val="FFFFFF">
                  <a:alpha val="0"/>
                </a:srgbClr>
              </a:clrTo>
            </a:clrChange>
          </a:blip>
          <a:srcRect r="1216" b="1701"/>
          <a:stretch>
            <a:fillRect/>
          </a:stretch>
        </p:blipFill>
        <p:spPr bwMode="auto">
          <a:xfrm>
            <a:off x="2771775" y="2120900"/>
            <a:ext cx="6353175" cy="4737100"/>
          </a:xfrm>
          <a:prstGeom prst="rect">
            <a:avLst/>
          </a:prstGeom>
          <a:noFill/>
          <a:ln w="9525">
            <a:noFill/>
            <a:miter lim="800000"/>
            <a:headEnd/>
            <a:tailEnd/>
          </a:ln>
        </p:spPr>
      </p:pic>
      <p:sp>
        <p:nvSpPr>
          <p:cNvPr id="20" name="矩形 19"/>
          <p:cNvSpPr/>
          <p:nvPr/>
        </p:nvSpPr>
        <p:spPr>
          <a:xfrm rot="10800000">
            <a:off x="0" y="6386399"/>
            <a:ext cx="9216000" cy="498984"/>
          </a:xfrm>
          <a:prstGeom prst="rect">
            <a:avLst/>
          </a:prstGeom>
          <a:gradFill flip="none" rotWithShape="1">
            <a:gsLst>
              <a:gs pos="0">
                <a:srgbClr val="00B050">
                  <a:tint val="66000"/>
                  <a:satMod val="160000"/>
                  <a:alpha val="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标题占位符 8"/>
          <p:cNvSpPr>
            <a:spLocks noGrp="1"/>
          </p:cNvSpPr>
          <p:nvPr>
            <p:ph type="title"/>
          </p:nvPr>
        </p:nvSpPr>
        <p:spPr>
          <a:xfrm>
            <a:off x="1908175" y="260350"/>
            <a:ext cx="6778625" cy="792163"/>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dirty="0" smtClean="0"/>
              <a:t>单击此处编辑母版标题样式</a:t>
            </a:r>
            <a:endParaRPr lang="en-US" dirty="0"/>
          </a:p>
        </p:txBody>
      </p:sp>
      <p:pic>
        <p:nvPicPr>
          <p:cNvPr id="3080" name="图片 20" descr="C:\Users\hk\AppData\Roaming\Tencent\Users\649250920\QQ\WinTemp\RichOle\B$CFQXZ$VMV]E4[FH@(U{SQ.jpg"/>
          <p:cNvPicPr>
            <a:picLocks noChangeAspect="1" noChangeArrowheads="1"/>
          </p:cNvPicPr>
          <p:nvPr/>
        </p:nvPicPr>
        <p:blipFill>
          <a:blip r:embed="rId15" cstate="print">
            <a:clrChange>
              <a:clrFrom>
                <a:srgbClr val="FFFFFF"/>
              </a:clrFrom>
              <a:clrTo>
                <a:srgbClr val="FFFFFF">
                  <a:alpha val="0"/>
                </a:srgbClr>
              </a:clrTo>
            </a:clrChange>
          </a:blip>
          <a:srcRect t="16885" r="-145" b="43411"/>
          <a:stretch>
            <a:fillRect/>
          </a:stretch>
        </p:blipFill>
        <p:spPr bwMode="auto">
          <a:xfrm>
            <a:off x="3709988" y="6524625"/>
            <a:ext cx="1655762" cy="273050"/>
          </a:xfrm>
          <a:prstGeom prst="rect">
            <a:avLst/>
          </a:prstGeom>
          <a:noFill/>
          <a:ln w="9525">
            <a:noFill/>
            <a:miter lim="800000"/>
            <a:headEnd/>
            <a:tailEnd/>
          </a:ln>
        </p:spPr>
      </p:pic>
    </p:spTree>
    <p:extLst>
      <p:ext uri="{BB962C8B-B14F-4D97-AF65-F5344CB8AC3E}">
        <p14:creationId xmlns:p14="http://schemas.microsoft.com/office/powerpoint/2010/main" val="667114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effectLst>
            <a:outerShdw blurRad="31750" dist="25400" dir="5400000" algn="tl" rotWithShape="0">
              <a:srgbClr val="000000">
                <a:alpha val="25000"/>
              </a:srgbClr>
            </a:outerShdw>
          </a:effectLst>
          <a:latin typeface="宋体" pitchFamily="2" charset="-122"/>
          <a:ea typeface="宋体" pitchFamily="2" charset="-122"/>
          <a:cs typeface="+mj-cs"/>
        </a:defRPr>
      </a:lvl1pPr>
      <a:lvl2pPr algn="l" rtl="0" eaLnBrk="1" fontAlgn="base" hangingPunct="1">
        <a:spcBef>
          <a:spcPct val="0"/>
        </a:spcBef>
        <a:spcAft>
          <a:spcPct val="0"/>
        </a:spcAft>
        <a:defRPr sz="3600" b="1">
          <a:solidFill>
            <a:schemeClr val="tx2"/>
          </a:solidFill>
          <a:latin typeface="宋体" pitchFamily="2" charset="-122"/>
          <a:ea typeface="宋体" pitchFamily="2" charset="-122"/>
        </a:defRPr>
      </a:lvl2pPr>
      <a:lvl3pPr algn="l" rtl="0" eaLnBrk="1" fontAlgn="base" hangingPunct="1">
        <a:spcBef>
          <a:spcPct val="0"/>
        </a:spcBef>
        <a:spcAft>
          <a:spcPct val="0"/>
        </a:spcAft>
        <a:defRPr sz="3600" b="1">
          <a:solidFill>
            <a:schemeClr val="tx2"/>
          </a:solidFill>
          <a:latin typeface="宋体" pitchFamily="2" charset="-122"/>
          <a:ea typeface="宋体" pitchFamily="2" charset="-122"/>
        </a:defRPr>
      </a:lvl3pPr>
      <a:lvl4pPr algn="l" rtl="0" eaLnBrk="1" fontAlgn="base" hangingPunct="1">
        <a:spcBef>
          <a:spcPct val="0"/>
        </a:spcBef>
        <a:spcAft>
          <a:spcPct val="0"/>
        </a:spcAft>
        <a:defRPr sz="3600" b="1">
          <a:solidFill>
            <a:schemeClr val="tx2"/>
          </a:solidFill>
          <a:latin typeface="宋体" pitchFamily="2" charset="-122"/>
          <a:ea typeface="宋体" pitchFamily="2" charset="-122"/>
        </a:defRPr>
      </a:lvl4pPr>
      <a:lvl5pPr algn="l" rtl="0" eaLnBrk="1" fontAlgn="base" hangingPunct="1">
        <a:spcBef>
          <a:spcPct val="0"/>
        </a:spcBef>
        <a:spcAft>
          <a:spcPct val="0"/>
        </a:spcAft>
        <a:defRPr sz="3600" b="1">
          <a:solidFill>
            <a:schemeClr val="tx2"/>
          </a:solidFill>
          <a:latin typeface="宋体" pitchFamily="2" charset="-122"/>
          <a:ea typeface="宋体" pitchFamily="2" charset="-122"/>
        </a:defRPr>
      </a:lvl5pPr>
      <a:lvl6pPr marL="457200" algn="l" rtl="0" eaLnBrk="1" fontAlgn="base" hangingPunct="1">
        <a:spcBef>
          <a:spcPct val="0"/>
        </a:spcBef>
        <a:spcAft>
          <a:spcPct val="0"/>
        </a:spcAft>
        <a:defRPr sz="3600" b="1">
          <a:solidFill>
            <a:schemeClr val="tx2"/>
          </a:solidFill>
          <a:latin typeface="宋体" pitchFamily="2" charset="-122"/>
          <a:ea typeface="宋体" pitchFamily="2" charset="-122"/>
        </a:defRPr>
      </a:lvl6pPr>
      <a:lvl7pPr marL="914400" algn="l" rtl="0" eaLnBrk="1" fontAlgn="base" hangingPunct="1">
        <a:spcBef>
          <a:spcPct val="0"/>
        </a:spcBef>
        <a:spcAft>
          <a:spcPct val="0"/>
        </a:spcAft>
        <a:defRPr sz="3600" b="1">
          <a:solidFill>
            <a:schemeClr val="tx2"/>
          </a:solidFill>
          <a:latin typeface="宋体" pitchFamily="2" charset="-122"/>
          <a:ea typeface="宋体" pitchFamily="2" charset="-122"/>
        </a:defRPr>
      </a:lvl7pPr>
      <a:lvl8pPr marL="1371600" algn="l" rtl="0" eaLnBrk="1" fontAlgn="base" hangingPunct="1">
        <a:spcBef>
          <a:spcPct val="0"/>
        </a:spcBef>
        <a:spcAft>
          <a:spcPct val="0"/>
        </a:spcAft>
        <a:defRPr sz="3600" b="1">
          <a:solidFill>
            <a:schemeClr val="tx2"/>
          </a:solidFill>
          <a:latin typeface="宋体" pitchFamily="2" charset="-122"/>
          <a:ea typeface="宋体" pitchFamily="2" charset="-122"/>
        </a:defRPr>
      </a:lvl8pPr>
      <a:lvl9pPr marL="1828800" algn="l" rtl="0" eaLnBrk="1" fontAlgn="base" hangingPunct="1">
        <a:spcBef>
          <a:spcPct val="0"/>
        </a:spcBef>
        <a:spcAft>
          <a:spcPct val="0"/>
        </a:spcAft>
        <a:defRPr sz="3600" b="1">
          <a:solidFill>
            <a:schemeClr val="tx2"/>
          </a:solidFill>
          <a:latin typeface="宋体" pitchFamily="2" charset="-122"/>
          <a:ea typeface="宋体" pitchFamily="2" charset="-122"/>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宋体" pitchFamily="2" charset="-122"/>
          <a:ea typeface="宋体" pitchFamily="2" charset="-122"/>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宋体" pitchFamily="2" charset="-122"/>
          <a:ea typeface="宋体" pitchFamily="2" charset="-122"/>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宋体" pitchFamily="2" charset="-122"/>
          <a:ea typeface="宋体" pitchFamily="2" charset="-122"/>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宋体" pitchFamily="2" charset="-122"/>
          <a:ea typeface="宋体" pitchFamily="2" charset="-122"/>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宋体" pitchFamily="2" charset="-122"/>
          <a:ea typeface="宋体" pitchFamily="2" charset="-122"/>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enomesonline.org/cgi-bin/GOLD/index.cg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0314" y="1143000"/>
            <a:ext cx="7772400" cy="1829761"/>
          </a:xfrm>
        </p:spPr>
        <p:txBody>
          <a:bodyPr/>
          <a:lstStyle/>
          <a:p>
            <a:pPr algn="ctr"/>
            <a:r>
              <a:rPr lang="zh-CN" altLang="en-US" dirty="0" smtClean="0"/>
              <a:t>基于全基因组重测序的基因定位研究</a:t>
            </a:r>
            <a:endParaRPr lang="zh-CN" altLang="en-US" dirty="0"/>
          </a:p>
        </p:txBody>
      </p:sp>
      <p:sp>
        <p:nvSpPr>
          <p:cNvPr id="3" name="副标题 2"/>
          <p:cNvSpPr>
            <a:spLocks noGrp="1"/>
          </p:cNvSpPr>
          <p:nvPr>
            <p:ph type="subTitle" idx="1"/>
          </p:nvPr>
        </p:nvSpPr>
        <p:spPr>
          <a:xfrm>
            <a:off x="918030" y="3887378"/>
            <a:ext cx="7772400" cy="1199704"/>
          </a:xfrm>
        </p:spPr>
        <p:txBody>
          <a:bodyPr/>
          <a:lstStyle/>
          <a:p>
            <a:pPr algn="ctr"/>
            <a:r>
              <a:rPr lang="zh-CN" altLang="en-US" sz="2800" b="1" dirty="0" smtClean="0">
                <a:latin typeface="Times New Roman" panose="02020603050405020304" pitchFamily="18" charset="0"/>
                <a:cs typeface="Times New Roman" panose="02020603050405020304" pitchFamily="18" charset="0"/>
              </a:rPr>
              <a:t>王爱华 </a:t>
            </a:r>
            <a:endParaRPr lang="en-US" altLang="zh-CN" sz="2800" b="1" dirty="0" smtClean="0">
              <a:latin typeface="Times New Roman" panose="02020603050405020304" pitchFamily="18" charset="0"/>
              <a:cs typeface="Times New Roman" panose="02020603050405020304" pitchFamily="18" charset="0"/>
            </a:endParaRPr>
          </a:p>
          <a:p>
            <a:pPr algn="ctr"/>
            <a:r>
              <a:rPr lang="en-US" altLang="zh-CN" sz="2800" b="1" dirty="0" smtClean="0">
                <a:latin typeface="Times New Roman" panose="02020603050405020304" pitchFamily="18" charset="0"/>
                <a:cs typeface="Times New Roman" panose="02020603050405020304" pitchFamily="18" charset="0"/>
              </a:rPr>
              <a:t>2013-8-18</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20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32034" y="475896"/>
            <a:ext cx="7427101" cy="576064"/>
          </a:xfrm>
        </p:spPr>
        <p:txBody>
          <a:bodyPr/>
          <a:lstStyle/>
          <a:p>
            <a:pPr algn="ctr"/>
            <a:r>
              <a:rPr lang="zh-CN" altLang="en-US" sz="2800" dirty="0" smtClean="0">
                <a:effectLst/>
              </a:rPr>
              <a:t>混合分组分析方法与全群分析法的比较</a:t>
            </a:r>
            <a:endParaRPr lang="zh-CN" altLang="en-US" sz="2800" dirty="0">
              <a:effectLst/>
            </a:endParaRPr>
          </a:p>
        </p:txBody>
      </p:sp>
      <p:pic>
        <p:nvPicPr>
          <p:cNvPr id="4" name="图片 3"/>
          <p:cNvPicPr/>
          <p:nvPr/>
        </p:nvPicPr>
        <p:blipFill>
          <a:blip r:embed="rId2" cstate="print"/>
          <a:srcRect/>
          <a:stretch>
            <a:fillRect/>
          </a:stretch>
        </p:blipFill>
        <p:spPr bwMode="auto">
          <a:xfrm>
            <a:off x="323528" y="1364343"/>
            <a:ext cx="8472129" cy="4804227"/>
          </a:xfrm>
          <a:prstGeom prst="rect">
            <a:avLst/>
          </a:prstGeom>
          <a:noFill/>
          <a:ln w="9525">
            <a:noFill/>
            <a:miter lim="800000"/>
            <a:headEnd/>
            <a:tailEnd/>
          </a:ln>
        </p:spPr>
      </p:pic>
    </p:spTree>
    <p:extLst>
      <p:ext uri="{BB962C8B-B14F-4D97-AF65-F5344CB8AC3E}">
        <p14:creationId xmlns:p14="http://schemas.microsoft.com/office/powerpoint/2010/main" val="349823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BSA</a:t>
            </a:r>
            <a:r>
              <a:rPr lang="zh-CN" altLang="en-US" dirty="0" smtClean="0"/>
              <a:t>基本原理</a:t>
            </a:r>
            <a:endParaRPr lang="zh-CN" altLang="en-US" dirty="0"/>
          </a:p>
        </p:txBody>
      </p:sp>
      <p:pic>
        <p:nvPicPr>
          <p:cNvPr id="4" name="图片 3"/>
          <p:cNvPicPr/>
          <p:nvPr/>
        </p:nvPicPr>
        <p:blipFill>
          <a:blip r:embed="rId3" cstate="print"/>
          <a:srcRect/>
          <a:stretch>
            <a:fillRect/>
          </a:stretch>
        </p:blipFill>
        <p:spPr bwMode="auto">
          <a:xfrm>
            <a:off x="3928926" y="1022932"/>
            <a:ext cx="5088890" cy="4750435"/>
          </a:xfrm>
          <a:prstGeom prst="rect">
            <a:avLst/>
          </a:prstGeom>
          <a:noFill/>
          <a:ln w="9525">
            <a:noFill/>
            <a:miter lim="800000"/>
            <a:headEnd/>
            <a:tailEnd/>
          </a:ln>
        </p:spPr>
      </p:pic>
      <p:sp>
        <p:nvSpPr>
          <p:cNvPr id="5" name="矩形 4"/>
          <p:cNvSpPr/>
          <p:nvPr/>
        </p:nvSpPr>
        <p:spPr>
          <a:xfrm>
            <a:off x="671170" y="1689989"/>
            <a:ext cx="2910114" cy="3416320"/>
          </a:xfrm>
          <a:prstGeom prst="rect">
            <a:avLst/>
          </a:prstGeom>
        </p:spPr>
        <p:txBody>
          <a:bodyPr wrap="square">
            <a:spAutoFit/>
          </a:bodyPr>
          <a:lstStyle/>
          <a:p>
            <a:pPr indent="266700" algn="just">
              <a:lnSpc>
                <a:spcPct val="200000"/>
              </a:lnSpc>
              <a:spcAft>
                <a:spcPts val="0"/>
              </a:spcAft>
            </a:pP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BSA </a:t>
            </a:r>
            <a:r>
              <a:rPr lang="zh-CN"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分析的方法主要利用质量性状或有主效</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 QTL </a:t>
            </a:r>
            <a:r>
              <a:rPr lang="zh-CN"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的数量性状，基因型与表型连锁的原理，寻找在</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DNA </a:t>
            </a:r>
            <a:r>
              <a:rPr lang="zh-CN"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池中与目标性状连锁的标记。</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33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rotWithShape="1">
          <a:blip r:embed="rId2" cstate="print"/>
          <a:srcRect l="16275"/>
          <a:stretch/>
        </p:blipFill>
        <p:spPr bwMode="auto">
          <a:xfrm>
            <a:off x="2946400" y="887222"/>
            <a:ext cx="6197600" cy="5442857"/>
          </a:xfrm>
          <a:prstGeom prst="rect">
            <a:avLst/>
          </a:prstGeom>
          <a:noFill/>
          <a:ln w="9525">
            <a:noFill/>
            <a:miter lim="800000"/>
            <a:headEnd/>
            <a:tailEnd/>
          </a:ln>
        </p:spPr>
      </p:pic>
      <p:sp>
        <p:nvSpPr>
          <p:cNvPr id="5" name="圆角矩形 4"/>
          <p:cNvSpPr/>
          <p:nvPr/>
        </p:nvSpPr>
        <p:spPr>
          <a:xfrm>
            <a:off x="436115" y="1789118"/>
            <a:ext cx="2372399" cy="591222"/>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A</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：表型鉴定</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圆角矩形 5"/>
          <p:cNvSpPr/>
          <p:nvPr/>
        </p:nvSpPr>
        <p:spPr>
          <a:xfrm>
            <a:off x="436115" y="3017429"/>
            <a:ext cx="2372399" cy="591222"/>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：高通量测序</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圆角矩形 6"/>
          <p:cNvSpPr/>
          <p:nvPr/>
        </p:nvSpPr>
        <p:spPr>
          <a:xfrm>
            <a:off x="436115" y="4245740"/>
            <a:ext cx="2372399" cy="591222"/>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：基因型分析</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7"/>
          <p:cNvSpPr/>
          <p:nvPr/>
        </p:nvSpPr>
        <p:spPr>
          <a:xfrm>
            <a:off x="436115" y="5474050"/>
            <a:ext cx="2372399" cy="591222"/>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A</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QTL</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定位</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3314610" y="0"/>
            <a:ext cx="2624436" cy="584775"/>
          </a:xfrm>
          <a:prstGeom prst="rect">
            <a:avLst/>
          </a:prstGeom>
        </p:spPr>
        <p:txBody>
          <a:bodyPr wrap="none">
            <a:spAutoFit/>
          </a:bodyPr>
          <a:lstStyle/>
          <a:p>
            <a:r>
              <a:rPr lang="en-US" altLang="zh-CN" sz="3200" dirty="0" smtClean="0">
                <a:effectLst/>
                <a:latin typeface="Times New Roman" panose="02020603050405020304" pitchFamily="18" charset="0"/>
                <a:ea typeface="宋体" panose="02010600030101010101" pitchFamily="2" charset="-122"/>
              </a:rPr>
              <a:t>BSA</a:t>
            </a:r>
            <a:r>
              <a:rPr lang="zh-CN" altLang="zh-CN" sz="3200" dirty="0" smtClean="0">
                <a:effectLst/>
                <a:latin typeface="Times New Roman" panose="02020603050405020304" pitchFamily="18" charset="0"/>
                <a:ea typeface="宋体" panose="02010600030101010101" pitchFamily="2" charset="-122"/>
                <a:cs typeface="Times New Roman" panose="02020603050405020304" pitchFamily="18" charset="0"/>
              </a:rPr>
              <a:t>实施步骤</a:t>
            </a:r>
            <a:endParaRPr lang="zh-CN" altLang="en-US" sz="3200" dirty="0"/>
          </a:p>
        </p:txBody>
      </p:sp>
    </p:spTree>
    <p:extLst>
      <p:ext uri="{BB962C8B-B14F-4D97-AF65-F5344CB8AC3E}">
        <p14:creationId xmlns:p14="http://schemas.microsoft.com/office/powerpoint/2010/main" val="28047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7" y="446868"/>
            <a:ext cx="8363273" cy="576064"/>
          </a:xfrm>
        </p:spPr>
        <p:txBody>
          <a:bodyPr/>
          <a:lstStyle/>
          <a:p>
            <a:pPr algn="r"/>
            <a:r>
              <a:rPr lang="zh-CN" altLang="en-US" sz="2800" dirty="0" smtClean="0">
                <a:solidFill>
                  <a:schemeClr val="tx1"/>
                </a:solidFill>
                <a:effectLst/>
              </a:rPr>
              <a:t>案例</a:t>
            </a:r>
            <a:r>
              <a:rPr lang="zh-CN" altLang="en-US" sz="2800" dirty="0">
                <a:solidFill>
                  <a:schemeClr val="tx1"/>
                </a:solidFill>
                <a:effectLst/>
              </a:rPr>
              <a:t>一</a:t>
            </a:r>
            <a:r>
              <a:rPr lang="zh-CN" altLang="en-US" sz="2800" dirty="0" smtClean="0">
                <a:solidFill>
                  <a:schemeClr val="tx1"/>
                </a:solidFill>
                <a:effectLst/>
              </a:rPr>
              <a:t> 利用</a:t>
            </a:r>
            <a:r>
              <a:rPr lang="en-US" altLang="zh-CN" sz="2800" dirty="0">
                <a:solidFill>
                  <a:schemeClr val="tx1"/>
                </a:solidFill>
                <a:effectLst/>
              </a:rPr>
              <a:t>RAD</a:t>
            </a:r>
            <a:r>
              <a:rPr lang="zh-CN" altLang="en-US" sz="2800" dirty="0">
                <a:solidFill>
                  <a:schemeClr val="tx1"/>
                </a:solidFill>
                <a:effectLst/>
              </a:rPr>
              <a:t>测序快速挖掘</a:t>
            </a:r>
            <a:r>
              <a:rPr lang="en-US" altLang="zh-CN" sz="2800" dirty="0">
                <a:solidFill>
                  <a:schemeClr val="tx1"/>
                </a:solidFill>
                <a:effectLst/>
              </a:rPr>
              <a:t>SNP</a:t>
            </a:r>
            <a:r>
              <a:rPr lang="zh-CN" altLang="en-US" sz="2800" dirty="0">
                <a:solidFill>
                  <a:schemeClr val="tx1"/>
                </a:solidFill>
                <a:effectLst/>
              </a:rPr>
              <a:t>并进行遗传</a:t>
            </a:r>
            <a:r>
              <a:rPr lang="zh-CN" altLang="en-US" sz="2800" dirty="0" smtClean="0">
                <a:solidFill>
                  <a:schemeClr val="tx1"/>
                </a:solidFill>
                <a:effectLst/>
              </a:rPr>
              <a:t>定位</a:t>
            </a:r>
            <a:r>
              <a:rPr lang="en-US" altLang="zh-CN" sz="1800" dirty="0">
                <a:solidFill>
                  <a:schemeClr val="tx1"/>
                </a:solidFill>
                <a:effectLst/>
              </a:rPr>
              <a:t/>
            </a:r>
            <a:br>
              <a:rPr lang="en-US" altLang="zh-CN" sz="1800" dirty="0">
                <a:solidFill>
                  <a:schemeClr val="tx1"/>
                </a:solidFill>
                <a:effectLst/>
              </a:rPr>
            </a:br>
            <a:r>
              <a:rPr lang="en-US" altLang="zh-CN" sz="1800" dirty="0" smtClean="0">
                <a:solidFill>
                  <a:schemeClr val="tx1"/>
                </a:solidFill>
                <a:effectLst/>
              </a:rPr>
              <a:t>—BSA</a:t>
            </a:r>
            <a:r>
              <a:rPr lang="zh-CN" altLang="en-US" sz="1800" dirty="0">
                <a:solidFill>
                  <a:schemeClr val="tx1"/>
                </a:solidFill>
                <a:effectLst/>
              </a:rPr>
              <a:t>三刺鱼、粗糙链孢菌</a:t>
            </a:r>
            <a:r>
              <a:rPr lang="zh-CN" altLang="en-US" sz="1800" dirty="0" smtClean="0">
                <a:solidFill>
                  <a:schemeClr val="tx1"/>
                </a:solidFill>
                <a:effectLst/>
              </a:rPr>
              <a:t>突变体 </a:t>
            </a:r>
            <a:endParaRPr lang="zh-CN" altLang="en-US" sz="1800" dirty="0">
              <a:solidFill>
                <a:schemeClr val="tx1"/>
              </a:solidFill>
              <a:effectLst/>
            </a:endParaRPr>
          </a:p>
        </p:txBody>
      </p:sp>
      <p:pic>
        <p:nvPicPr>
          <p:cNvPr id="4" name="图片 3"/>
          <p:cNvPicPr>
            <a:picLocks noChangeAspect="1"/>
          </p:cNvPicPr>
          <p:nvPr/>
        </p:nvPicPr>
        <p:blipFill>
          <a:blip r:embed="rId2"/>
          <a:stretch>
            <a:fillRect/>
          </a:stretch>
        </p:blipFill>
        <p:spPr>
          <a:xfrm>
            <a:off x="173037" y="1216469"/>
            <a:ext cx="8970963" cy="2240651"/>
          </a:xfrm>
          <a:prstGeom prst="rect">
            <a:avLst/>
          </a:prstGeom>
        </p:spPr>
      </p:pic>
      <p:sp>
        <p:nvSpPr>
          <p:cNvPr id="5" name="文本框 4"/>
          <p:cNvSpPr txBox="1"/>
          <p:nvPr/>
        </p:nvSpPr>
        <p:spPr>
          <a:xfrm>
            <a:off x="240069" y="3761920"/>
            <a:ext cx="8530187" cy="2185214"/>
          </a:xfrm>
          <a:prstGeom prst="rect">
            <a:avLst/>
          </a:prstGeom>
          <a:noFill/>
        </p:spPr>
        <p:txBody>
          <a:bodyPr wrap="square" rtlCol="0">
            <a:spAutoFit/>
          </a:bodyPr>
          <a:lstStyle/>
          <a:p>
            <a:r>
              <a:rPr lang="zh-CN" altLang="en-US" sz="2800" dirty="0" smtClean="0">
                <a:latin typeface="Times New Roman" panose="02020603050405020304" pitchFamily="18" charset="0"/>
                <a:ea typeface="宋体" panose="02010600030101010101" pitchFamily="2" charset="-122"/>
                <a:cs typeface="Times New Roman" panose="02020603050405020304" pitchFamily="18" charset="0"/>
              </a:rPr>
              <a:t>研究背景</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pP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本文</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利用混合分组分析法</a:t>
            </a:r>
            <a:r>
              <a:rPr lang="zh-CN" altLang="en-US" dirty="0">
                <a:latin typeface="Times New Roman" panose="02020603050405020304" pitchFamily="18" charset="0"/>
                <a:ea typeface="宋体" panose="02010600030101010101" pitchFamily="2" charset="-122"/>
                <a:cs typeface="Times New Roman" panose="02020603050405020304" pitchFamily="18" charset="0"/>
              </a:rPr>
              <a:t>，通过判断</a:t>
            </a:r>
            <a:r>
              <a:rPr lang="en-US" altLang="zh-CN" dirty="0">
                <a:latin typeface="Times New Roman" panose="02020603050405020304" pitchFamily="18" charset="0"/>
                <a:ea typeface="宋体" panose="02010600030101010101" pitchFamily="2" charset="-122"/>
                <a:cs typeface="Times New Roman" panose="02020603050405020304" pitchFamily="18" charset="0"/>
              </a:rPr>
              <a:t>F2</a:t>
            </a:r>
            <a:r>
              <a:rPr lang="zh-CN" altLang="en-US" dirty="0">
                <a:latin typeface="Times New Roman" panose="02020603050405020304" pitchFamily="18" charset="0"/>
                <a:ea typeface="宋体" panose="02010600030101010101" pitchFamily="2" charset="-122"/>
                <a:cs typeface="Times New Roman" panose="02020603050405020304" pitchFamily="18" charset="0"/>
              </a:rPr>
              <a:t>代的重组情况对三刺鱼侧鳞片缺失的性状进行了</a:t>
            </a:r>
            <a:r>
              <a:rPr lang="en-US" altLang="zh-CN" dirty="0">
                <a:latin typeface="Times New Roman" panose="02020603050405020304" pitchFamily="18" charset="0"/>
                <a:ea typeface="宋体" panose="02010600030101010101" pitchFamily="2" charset="-122"/>
                <a:cs typeface="Times New Roman" panose="02020603050405020304" pitchFamily="18" charset="0"/>
              </a:rPr>
              <a:t>QTL</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定位</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对</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两个模式物种的</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个性状进行了</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QTL</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定位</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。为了</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验证这个技术的便利性，作者又利用</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RAD</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测序技术对粗糙链孢菌进行了研究。</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1535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4629" y="842699"/>
            <a:ext cx="8229600" cy="4525963"/>
          </a:xfrm>
        </p:spPr>
        <p:txBody>
          <a:bodyPr/>
          <a:lstStyle/>
          <a:p>
            <a:pPr marL="109537" indent="0">
              <a:spcAft>
                <a:spcPts val="600"/>
              </a:spcAft>
              <a:buNone/>
            </a:pPr>
            <a:r>
              <a:rPr lang="zh-CN" altLang="en-US" sz="3200" b="1" dirty="0" smtClean="0"/>
              <a:t>实验</a:t>
            </a:r>
            <a:r>
              <a:rPr lang="zh-CN" altLang="zh-CN" sz="3200" b="1" dirty="0" smtClean="0"/>
              <a:t>材料</a:t>
            </a:r>
            <a:r>
              <a:rPr lang="zh-CN" altLang="zh-CN" sz="3200" b="1" dirty="0"/>
              <a:t>：</a:t>
            </a:r>
          </a:p>
          <a:p>
            <a:pPr marL="109537" indent="0">
              <a:spcAft>
                <a:spcPts val="600"/>
              </a:spcAft>
              <a:buNone/>
            </a:pPr>
            <a:r>
              <a:rPr lang="zh-CN" altLang="en-US" dirty="0" smtClean="0"/>
              <a:t>一、</a:t>
            </a:r>
            <a:r>
              <a:rPr lang="zh-CN" altLang="zh-CN" dirty="0" smtClean="0"/>
              <a:t>三</a:t>
            </a:r>
            <a:r>
              <a:rPr lang="zh-CN" altLang="zh-CN" dirty="0"/>
              <a:t>刺</a:t>
            </a:r>
            <a:r>
              <a:rPr lang="zh-CN" altLang="zh-CN" dirty="0" smtClean="0"/>
              <a:t>鱼</a:t>
            </a:r>
            <a:endParaRPr lang="en-US" altLang="zh-CN" dirty="0" smtClean="0"/>
          </a:p>
          <a:p>
            <a:pPr marL="812800" indent="0">
              <a:spcAft>
                <a:spcPts val="600"/>
              </a:spcAft>
              <a:buNone/>
            </a:pPr>
            <a:r>
              <a:rPr lang="zh-CN" altLang="zh-CN" sz="2000" dirty="0" smtClean="0"/>
              <a:t>两</a:t>
            </a:r>
            <a:r>
              <a:rPr lang="zh-CN" altLang="zh-CN" sz="2000" dirty="0"/>
              <a:t>个存在较大表型差异的三刺鱼亲本进行了杂交，构建由</a:t>
            </a:r>
            <a:r>
              <a:rPr lang="en-US" altLang="zh-CN" sz="2000" dirty="0"/>
              <a:t>96</a:t>
            </a:r>
            <a:r>
              <a:rPr lang="zh-CN" altLang="zh-CN" sz="2000" dirty="0"/>
              <a:t>个个体组成的</a:t>
            </a:r>
            <a:r>
              <a:rPr lang="en-US" altLang="zh-CN" sz="2000" dirty="0"/>
              <a:t>F2</a:t>
            </a:r>
            <a:r>
              <a:rPr lang="zh-CN" altLang="zh-CN" sz="2000" dirty="0"/>
              <a:t>分离群体。侧鳞完整个体</a:t>
            </a:r>
            <a:r>
              <a:rPr lang="en-US" altLang="zh-CN" sz="2000" dirty="0"/>
              <a:t>60</a:t>
            </a:r>
            <a:r>
              <a:rPr lang="zh-CN" altLang="zh-CN" sz="2000" dirty="0"/>
              <a:t>个，侧鳞缺失个体</a:t>
            </a:r>
            <a:r>
              <a:rPr lang="en-US" altLang="zh-CN" sz="2000" dirty="0"/>
              <a:t>31</a:t>
            </a:r>
            <a:r>
              <a:rPr lang="zh-CN" altLang="zh-CN" sz="2000" dirty="0"/>
              <a:t>个；大腹鳍个体</a:t>
            </a:r>
            <a:r>
              <a:rPr lang="en-US" altLang="zh-CN" sz="2000" dirty="0"/>
              <a:t>67</a:t>
            </a:r>
            <a:r>
              <a:rPr lang="zh-CN" altLang="zh-CN" sz="2000" dirty="0"/>
              <a:t>个，小腹鳍个体</a:t>
            </a:r>
            <a:r>
              <a:rPr lang="en-US" altLang="zh-CN" sz="2000" dirty="0"/>
              <a:t>29</a:t>
            </a:r>
            <a:r>
              <a:rPr lang="zh-CN" altLang="zh-CN" sz="2000" dirty="0"/>
              <a:t>个。</a:t>
            </a:r>
          </a:p>
          <a:p>
            <a:pPr marL="109537" indent="0">
              <a:spcAft>
                <a:spcPts val="600"/>
              </a:spcAft>
              <a:buNone/>
            </a:pPr>
            <a:r>
              <a:rPr lang="zh-CN" altLang="en-US" dirty="0" smtClean="0"/>
              <a:t>二、</a:t>
            </a:r>
            <a:r>
              <a:rPr lang="zh-CN" altLang="zh-CN" dirty="0" smtClean="0"/>
              <a:t>粗糙</a:t>
            </a:r>
            <a:r>
              <a:rPr lang="zh-CN" altLang="zh-CN" dirty="0"/>
              <a:t>链孢</a:t>
            </a:r>
            <a:r>
              <a:rPr lang="zh-CN" altLang="zh-CN" dirty="0" smtClean="0"/>
              <a:t>菌</a:t>
            </a:r>
            <a:endParaRPr lang="en-US" altLang="zh-CN" dirty="0" smtClean="0"/>
          </a:p>
          <a:p>
            <a:pPr marL="812800" indent="0">
              <a:spcAft>
                <a:spcPts val="600"/>
              </a:spcAft>
              <a:buNone/>
            </a:pPr>
            <a:r>
              <a:rPr lang="zh-CN" altLang="zh-CN" sz="2000" dirty="0"/>
              <a:t>通过诱变，从原生型菌株</a:t>
            </a:r>
            <a:r>
              <a:rPr lang="en-US" altLang="zh-CN" sz="2000" dirty="0"/>
              <a:t>N2977</a:t>
            </a:r>
            <a:r>
              <a:rPr lang="zh-CN" altLang="zh-CN" sz="2000" dirty="0"/>
              <a:t>中获得突变株</a:t>
            </a:r>
            <a:r>
              <a:rPr lang="en-US" altLang="zh-CN" sz="2000" dirty="0"/>
              <a:t>AX7</a:t>
            </a:r>
            <a:r>
              <a:rPr lang="zh-CN" altLang="zh-CN" sz="2000" dirty="0"/>
              <a:t>。将</a:t>
            </a:r>
            <a:r>
              <a:rPr lang="en-US" altLang="zh-CN" sz="2000" dirty="0"/>
              <a:t>AX7</a:t>
            </a:r>
            <a:r>
              <a:rPr lang="zh-CN" altLang="zh-CN" sz="2000" dirty="0"/>
              <a:t>与另一个品种的菌株</a:t>
            </a:r>
            <a:r>
              <a:rPr lang="en-US" altLang="zh-CN" sz="2000" dirty="0"/>
              <a:t>N32</a:t>
            </a:r>
            <a:r>
              <a:rPr lang="zh-CN" altLang="zh-CN" sz="2000" dirty="0"/>
              <a:t>杂交，构建</a:t>
            </a:r>
            <a:r>
              <a:rPr lang="en-US" altLang="zh-CN" sz="2000" dirty="0"/>
              <a:t>F2</a:t>
            </a:r>
            <a:r>
              <a:rPr lang="zh-CN" altLang="zh-CN" sz="2000" dirty="0"/>
              <a:t>群体。最终分离出</a:t>
            </a:r>
            <a:r>
              <a:rPr lang="en-US" altLang="zh-CN" sz="2000" dirty="0"/>
              <a:t>28</a:t>
            </a:r>
            <a:r>
              <a:rPr lang="zh-CN" altLang="zh-CN" sz="2000" dirty="0"/>
              <a:t>个突变表型后代，</a:t>
            </a:r>
            <a:r>
              <a:rPr lang="en-US" altLang="zh-CN" sz="2000" dirty="0"/>
              <a:t>24</a:t>
            </a:r>
            <a:r>
              <a:rPr lang="zh-CN" altLang="zh-CN" sz="2000" dirty="0"/>
              <a:t>个野生型后代，将这同种表型的个体混合，构建两个</a:t>
            </a:r>
            <a:r>
              <a:rPr lang="en-US" altLang="zh-CN" sz="2000" dirty="0"/>
              <a:t>DNA</a:t>
            </a:r>
            <a:r>
              <a:rPr lang="zh-CN" altLang="zh-CN" sz="2000" dirty="0"/>
              <a:t>池。</a:t>
            </a:r>
          </a:p>
          <a:p>
            <a:endParaRPr lang="zh-CN" altLang="en-US" dirty="0"/>
          </a:p>
        </p:txBody>
      </p:sp>
    </p:spTree>
    <p:extLst>
      <p:ext uri="{BB962C8B-B14F-4D97-AF65-F5344CB8AC3E}">
        <p14:creationId xmlns:p14="http://schemas.microsoft.com/office/powerpoint/2010/main" val="3059064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技术路线</a:t>
            </a:r>
            <a:endParaRPr lang="zh-CN" altLang="en-US" dirty="0"/>
          </a:p>
        </p:txBody>
      </p:sp>
      <p:sp>
        <p:nvSpPr>
          <p:cNvPr id="8" name="TextBox 4">
            <a:hlinkClick r:id="rId2" action="ppaction://hlinksldjump"/>
          </p:cNvPr>
          <p:cNvSpPr txBox="1"/>
          <p:nvPr/>
        </p:nvSpPr>
        <p:spPr>
          <a:xfrm>
            <a:off x="3885547" y="734409"/>
            <a:ext cx="3780000" cy="400110"/>
          </a:xfrm>
          <a:prstGeom prst="rect">
            <a:avLst/>
          </a:prstGeom>
          <a:noFill/>
          <a:ln>
            <a:solidFill>
              <a:schemeClr val="tx1"/>
            </a:solidFill>
          </a:ln>
        </p:spPr>
        <p:txBody>
          <a:bodyPr wrap="square" rtlCol="0" anchor="ctr" anchorCtr="0">
            <a:spAutoFit/>
          </a:bodyPr>
          <a:lstStyle/>
          <a:p>
            <a:pPr algn="ctr"/>
            <a:r>
              <a:rPr lang="zh-CN" altLang="en-US" sz="2000" dirty="0"/>
              <a:t>两</a:t>
            </a:r>
            <a:r>
              <a:rPr lang="zh-CN" altLang="en-US" sz="2000" dirty="0" smtClean="0"/>
              <a:t>个表型差异的亲本及</a:t>
            </a:r>
            <a:r>
              <a:rPr lang="en-US" altLang="zh-CN" sz="2000" dirty="0" smtClean="0"/>
              <a:t>F2</a:t>
            </a:r>
            <a:r>
              <a:rPr lang="zh-CN" altLang="en-US" sz="2000" b="1" dirty="0">
                <a:latin typeface="+mn-ea"/>
              </a:rPr>
              <a:t>子代</a:t>
            </a:r>
            <a:endParaRPr lang="en-US" altLang="zh-CN" sz="2000" dirty="0" smtClean="0"/>
          </a:p>
        </p:txBody>
      </p:sp>
      <p:sp>
        <p:nvSpPr>
          <p:cNvPr id="9" name="TextBox 5"/>
          <p:cNvSpPr txBox="1"/>
          <p:nvPr/>
        </p:nvSpPr>
        <p:spPr>
          <a:xfrm>
            <a:off x="3885547" y="1619463"/>
            <a:ext cx="3780000" cy="646331"/>
          </a:xfrm>
          <a:prstGeom prst="rect">
            <a:avLst/>
          </a:prstGeom>
          <a:noFill/>
          <a:ln>
            <a:solidFill>
              <a:schemeClr val="tx1"/>
            </a:solidFill>
          </a:ln>
        </p:spPr>
        <p:txBody>
          <a:bodyPr wrap="square" rtlCol="0" anchor="ctr" anchorCtr="0">
            <a:spAutoFit/>
          </a:bodyPr>
          <a:lstStyle/>
          <a:p>
            <a:pPr algn="ctr"/>
            <a:r>
              <a:rPr lang="zh-CN" altLang="en-US" b="1" dirty="0">
                <a:latin typeface="+mn-ea"/>
              </a:rPr>
              <a:t>侧</a:t>
            </a:r>
            <a:r>
              <a:rPr lang="zh-CN" altLang="en-US" b="1" dirty="0" smtClean="0">
                <a:latin typeface="+mn-ea"/>
              </a:rPr>
              <a:t>鳞完整混池（</a:t>
            </a:r>
            <a:r>
              <a:rPr lang="en-US" altLang="zh-CN" b="1" dirty="0" smtClean="0">
                <a:latin typeface="+mn-ea"/>
              </a:rPr>
              <a:t>60</a:t>
            </a:r>
            <a:r>
              <a:rPr lang="zh-CN" altLang="en-US" b="1" dirty="0" smtClean="0">
                <a:latin typeface="+mn-ea"/>
              </a:rPr>
              <a:t>）</a:t>
            </a:r>
            <a:endParaRPr lang="en-US" altLang="zh-CN" b="1" dirty="0" smtClean="0">
              <a:latin typeface="+mn-ea"/>
            </a:endParaRPr>
          </a:p>
          <a:p>
            <a:pPr algn="ctr"/>
            <a:r>
              <a:rPr lang="zh-CN" altLang="en-US" b="1" dirty="0" smtClean="0">
                <a:latin typeface="+mn-ea"/>
              </a:rPr>
              <a:t>侧鳞缺失混池（</a:t>
            </a:r>
            <a:r>
              <a:rPr lang="en-US" altLang="zh-CN" b="1" dirty="0" smtClean="0">
                <a:latin typeface="+mn-ea"/>
              </a:rPr>
              <a:t>31</a:t>
            </a:r>
            <a:r>
              <a:rPr lang="zh-CN" altLang="en-US" b="1" dirty="0" smtClean="0">
                <a:latin typeface="+mn-ea"/>
              </a:rPr>
              <a:t>）建库</a:t>
            </a:r>
            <a:endParaRPr lang="zh-CN" altLang="en-US" b="1" dirty="0">
              <a:latin typeface="+mn-ea"/>
            </a:endParaRPr>
          </a:p>
        </p:txBody>
      </p:sp>
      <p:cxnSp>
        <p:nvCxnSpPr>
          <p:cNvPr id="11" name="直接箭头连接符 10"/>
          <p:cNvCxnSpPr>
            <a:stCxn id="8" idx="2"/>
            <a:endCxn id="9" idx="0"/>
          </p:cNvCxnSpPr>
          <p:nvPr/>
        </p:nvCxnSpPr>
        <p:spPr>
          <a:xfrm>
            <a:off x="5775547" y="1134519"/>
            <a:ext cx="0" cy="484944"/>
          </a:xfrm>
          <a:prstGeom prst="straightConnector1">
            <a:avLst/>
          </a:prstGeom>
          <a:ln w="57150">
            <a:solidFill>
              <a:schemeClr val="tx1"/>
            </a:solidFill>
            <a:headEnd type="none" w="sm"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9" idx="2"/>
            <a:endCxn id="25" idx="0"/>
          </p:cNvCxnSpPr>
          <p:nvPr/>
        </p:nvCxnSpPr>
        <p:spPr>
          <a:xfrm>
            <a:off x="5775547" y="2265794"/>
            <a:ext cx="0" cy="484944"/>
          </a:xfrm>
          <a:prstGeom prst="straightConnector1">
            <a:avLst/>
          </a:prstGeom>
          <a:ln w="57150">
            <a:solidFill>
              <a:schemeClr val="tx1"/>
            </a:solidFill>
            <a:headEnd type="none" w="sm" len="lg"/>
            <a:tailEnd type="stealth" w="lg" len="lg"/>
          </a:ln>
        </p:spPr>
        <p:style>
          <a:lnRef idx="1">
            <a:schemeClr val="accent1"/>
          </a:lnRef>
          <a:fillRef idx="0">
            <a:schemeClr val="accent1"/>
          </a:fillRef>
          <a:effectRef idx="0">
            <a:schemeClr val="accent1"/>
          </a:effectRef>
          <a:fontRef idx="minor">
            <a:schemeClr val="tx1"/>
          </a:fontRef>
        </p:style>
      </p:cxnSp>
      <p:sp>
        <p:nvSpPr>
          <p:cNvPr id="25" name="TextBox 5"/>
          <p:cNvSpPr txBox="1"/>
          <p:nvPr/>
        </p:nvSpPr>
        <p:spPr>
          <a:xfrm>
            <a:off x="3885547" y="2750738"/>
            <a:ext cx="3780000" cy="369332"/>
          </a:xfrm>
          <a:prstGeom prst="rect">
            <a:avLst/>
          </a:prstGeom>
          <a:noFill/>
          <a:ln>
            <a:solidFill>
              <a:schemeClr val="tx1"/>
            </a:solidFill>
          </a:ln>
        </p:spPr>
        <p:txBody>
          <a:bodyPr wrap="square" rtlCol="0" anchor="ctr" anchorCtr="0">
            <a:spAutoFit/>
          </a:bodyPr>
          <a:lstStyle/>
          <a:p>
            <a:pPr algn="ctr"/>
            <a:r>
              <a:rPr lang="zh-CN" altLang="en-US" b="1" dirty="0" smtClean="0">
                <a:latin typeface="+mn-ea"/>
              </a:rPr>
              <a:t>高通量测序</a:t>
            </a:r>
            <a:endParaRPr lang="zh-CN" altLang="en-US" b="1" dirty="0">
              <a:latin typeface="+mn-ea"/>
            </a:endParaRPr>
          </a:p>
        </p:txBody>
      </p:sp>
      <p:cxnSp>
        <p:nvCxnSpPr>
          <p:cNvPr id="27" name="直接箭头连接符 26"/>
          <p:cNvCxnSpPr>
            <a:stCxn id="25" idx="2"/>
            <a:endCxn id="28" idx="0"/>
          </p:cNvCxnSpPr>
          <p:nvPr/>
        </p:nvCxnSpPr>
        <p:spPr>
          <a:xfrm>
            <a:off x="5775547" y="3120070"/>
            <a:ext cx="0" cy="484944"/>
          </a:xfrm>
          <a:prstGeom prst="straightConnector1">
            <a:avLst/>
          </a:prstGeom>
          <a:ln w="57150">
            <a:solidFill>
              <a:schemeClr val="tx1"/>
            </a:solidFill>
            <a:headEnd type="none" w="sm" len="lg"/>
            <a:tailEnd type="stealth" w="lg" len="lg"/>
          </a:ln>
        </p:spPr>
        <p:style>
          <a:lnRef idx="1">
            <a:schemeClr val="accent1"/>
          </a:lnRef>
          <a:fillRef idx="0">
            <a:schemeClr val="accent1"/>
          </a:fillRef>
          <a:effectRef idx="0">
            <a:schemeClr val="accent1"/>
          </a:effectRef>
          <a:fontRef idx="minor">
            <a:schemeClr val="tx1"/>
          </a:fontRef>
        </p:style>
      </p:cxnSp>
      <p:sp>
        <p:nvSpPr>
          <p:cNvPr id="28" name="TextBox 5"/>
          <p:cNvSpPr txBox="1"/>
          <p:nvPr/>
        </p:nvSpPr>
        <p:spPr>
          <a:xfrm>
            <a:off x="3885547" y="3605014"/>
            <a:ext cx="3780000" cy="369332"/>
          </a:xfrm>
          <a:prstGeom prst="rect">
            <a:avLst/>
          </a:prstGeom>
          <a:noFill/>
          <a:ln>
            <a:solidFill>
              <a:schemeClr val="tx1"/>
            </a:solidFill>
          </a:ln>
        </p:spPr>
        <p:txBody>
          <a:bodyPr wrap="square" rtlCol="0" anchor="ctr" anchorCtr="0">
            <a:spAutoFit/>
          </a:bodyPr>
          <a:lstStyle/>
          <a:p>
            <a:pPr algn="ctr"/>
            <a:r>
              <a:rPr lang="zh-CN" altLang="en-US" b="1" dirty="0" smtClean="0">
                <a:latin typeface="+mn-ea"/>
              </a:rPr>
              <a:t>亲本多态性变异位点检测</a:t>
            </a:r>
            <a:endParaRPr lang="zh-CN" altLang="en-US" b="1" dirty="0">
              <a:latin typeface="+mn-ea"/>
            </a:endParaRPr>
          </a:p>
        </p:txBody>
      </p:sp>
      <p:cxnSp>
        <p:nvCxnSpPr>
          <p:cNvPr id="29" name="直接箭头连接符 28"/>
          <p:cNvCxnSpPr>
            <a:stCxn id="28" idx="2"/>
            <a:endCxn id="30" idx="0"/>
          </p:cNvCxnSpPr>
          <p:nvPr/>
        </p:nvCxnSpPr>
        <p:spPr>
          <a:xfrm>
            <a:off x="5775547" y="3974346"/>
            <a:ext cx="0" cy="484944"/>
          </a:xfrm>
          <a:prstGeom prst="straightConnector1">
            <a:avLst/>
          </a:prstGeom>
          <a:ln w="57150">
            <a:solidFill>
              <a:schemeClr val="tx1"/>
            </a:solidFill>
            <a:headEnd type="none" w="sm"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5"/>
          <p:cNvSpPr txBox="1"/>
          <p:nvPr/>
        </p:nvSpPr>
        <p:spPr>
          <a:xfrm>
            <a:off x="3885547" y="4459290"/>
            <a:ext cx="3780000" cy="369332"/>
          </a:xfrm>
          <a:prstGeom prst="rect">
            <a:avLst/>
          </a:prstGeom>
          <a:noFill/>
          <a:ln>
            <a:solidFill>
              <a:schemeClr val="tx1"/>
            </a:solidFill>
          </a:ln>
        </p:spPr>
        <p:txBody>
          <a:bodyPr wrap="square" rtlCol="0" anchor="ctr" anchorCtr="0">
            <a:spAutoFit/>
          </a:bodyPr>
          <a:lstStyle/>
          <a:p>
            <a:pPr algn="ctr"/>
            <a:r>
              <a:rPr lang="zh-CN" altLang="en-US" b="1" dirty="0" smtClean="0">
                <a:latin typeface="+mn-ea"/>
              </a:rPr>
              <a:t>子代基因型分析</a:t>
            </a:r>
            <a:endParaRPr lang="zh-CN" altLang="en-US" b="1" dirty="0">
              <a:latin typeface="+mn-ea"/>
            </a:endParaRPr>
          </a:p>
        </p:txBody>
      </p:sp>
      <p:sp>
        <p:nvSpPr>
          <p:cNvPr id="2" name="矩形 1"/>
          <p:cNvSpPr/>
          <p:nvPr/>
        </p:nvSpPr>
        <p:spPr>
          <a:xfrm>
            <a:off x="459135" y="5313568"/>
            <a:ext cx="2826415" cy="369332"/>
          </a:xfrm>
          <a:prstGeom prst="rect">
            <a:avLst/>
          </a:prstGeom>
        </p:spPr>
        <p:txBody>
          <a:bodyPr wrap="none">
            <a:spAutoFit/>
          </a:bodyPr>
          <a:lstStyle/>
          <a:p>
            <a:r>
              <a:rPr lang="en-US" altLang="zh-CN" dirty="0">
                <a:latin typeface="Times New Roman" panose="02020603050405020304" pitchFamily="18" charset="0"/>
                <a:ea typeface="宋体" panose="02010600030101010101" pitchFamily="2" charset="-122"/>
              </a:rPr>
              <a:t>3</a:t>
            </a:r>
            <a:r>
              <a:rPr lang="zh-CN" altLang="zh-CN" dirty="0">
                <a:latin typeface="Times New Roman" panose="02020603050405020304" pitchFamily="18" charset="0"/>
                <a:ea typeface="宋体" panose="02010600030101010101" pitchFamily="2" charset="-122"/>
                <a:cs typeface="Times New Roman" panose="02020603050405020304" pitchFamily="18" charset="0"/>
              </a:rPr>
              <a:t>个与性状连锁的</a:t>
            </a:r>
            <a:r>
              <a:rPr lang="en-US" altLang="zh-CN" dirty="0">
                <a:latin typeface="Times New Roman" panose="02020603050405020304" pitchFamily="18" charset="0"/>
                <a:ea typeface="宋体" panose="02010600030101010101" pitchFamily="2" charset="-122"/>
              </a:rPr>
              <a:t>QTL</a:t>
            </a:r>
            <a:r>
              <a:rPr lang="zh-CN" altLang="zh-CN" dirty="0">
                <a:latin typeface="Times New Roman" panose="02020603050405020304" pitchFamily="18" charset="0"/>
                <a:ea typeface="宋体" panose="02010600030101010101" pitchFamily="2" charset="-122"/>
                <a:cs typeface="Times New Roman" panose="02020603050405020304" pitchFamily="18" charset="0"/>
              </a:rPr>
              <a:t>区域</a:t>
            </a:r>
            <a:endParaRPr lang="zh-CN" altLang="en-US" dirty="0"/>
          </a:p>
        </p:txBody>
      </p:sp>
      <p:cxnSp>
        <p:nvCxnSpPr>
          <p:cNvPr id="14" name="直接箭头连接符 13"/>
          <p:cNvCxnSpPr>
            <a:stCxn id="30" idx="2"/>
            <a:endCxn id="15" idx="0"/>
          </p:cNvCxnSpPr>
          <p:nvPr/>
        </p:nvCxnSpPr>
        <p:spPr>
          <a:xfrm>
            <a:off x="5775547" y="4828622"/>
            <a:ext cx="0" cy="484946"/>
          </a:xfrm>
          <a:prstGeom prst="straightConnector1">
            <a:avLst/>
          </a:prstGeom>
          <a:ln w="57150">
            <a:solidFill>
              <a:schemeClr val="tx1"/>
            </a:solidFill>
            <a:headEnd type="none" w="sm" len="lg"/>
            <a:tailEnd type="stealth" w="lg" len="lg"/>
          </a:ln>
        </p:spPr>
        <p:style>
          <a:lnRef idx="1">
            <a:schemeClr val="accent1"/>
          </a:lnRef>
          <a:fillRef idx="0">
            <a:schemeClr val="accent1"/>
          </a:fillRef>
          <a:effectRef idx="0">
            <a:schemeClr val="accent1"/>
          </a:effectRef>
          <a:fontRef idx="minor">
            <a:schemeClr val="tx1"/>
          </a:fontRef>
        </p:style>
      </p:cxnSp>
      <p:sp>
        <p:nvSpPr>
          <p:cNvPr id="15" name="TextBox 5"/>
          <p:cNvSpPr txBox="1"/>
          <p:nvPr/>
        </p:nvSpPr>
        <p:spPr>
          <a:xfrm>
            <a:off x="3885547" y="5313568"/>
            <a:ext cx="3780000" cy="369332"/>
          </a:xfrm>
          <a:prstGeom prst="rect">
            <a:avLst/>
          </a:prstGeom>
          <a:noFill/>
          <a:ln>
            <a:solidFill>
              <a:schemeClr val="tx1"/>
            </a:solidFill>
          </a:ln>
        </p:spPr>
        <p:txBody>
          <a:bodyPr wrap="square" rtlCol="0" anchor="ctr" anchorCtr="0">
            <a:spAutoFit/>
          </a:bodyPr>
          <a:lstStyle/>
          <a:p>
            <a:pPr algn="ctr"/>
            <a:r>
              <a:rPr lang="zh-CN" altLang="en-US" b="1" dirty="0" smtClean="0">
                <a:latin typeface="+mn-ea"/>
              </a:rPr>
              <a:t>与表型进行关联分析</a:t>
            </a:r>
            <a:endParaRPr lang="zh-CN" altLang="en-US" b="1" dirty="0">
              <a:latin typeface="+mn-ea"/>
            </a:endParaRPr>
          </a:p>
        </p:txBody>
      </p:sp>
    </p:spTree>
    <p:extLst>
      <p:ext uri="{BB962C8B-B14F-4D97-AF65-F5344CB8AC3E}">
        <p14:creationId xmlns:p14="http://schemas.microsoft.com/office/powerpoint/2010/main" val="2484730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17767" y="0"/>
            <a:ext cx="7366690" cy="5993931"/>
          </a:xfrm>
          <a:prstGeom prst="rect">
            <a:avLst/>
          </a:prstGeom>
        </p:spPr>
      </p:pic>
    </p:spTree>
    <p:extLst>
      <p:ext uri="{BB962C8B-B14F-4D97-AF65-F5344CB8AC3E}">
        <p14:creationId xmlns:p14="http://schemas.microsoft.com/office/powerpoint/2010/main" val="93887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案例二 </a:t>
            </a:r>
            <a:r>
              <a:rPr lang="en-US" altLang="zh-CN" dirty="0" smtClean="0"/>
              <a:t>BSA</a:t>
            </a:r>
            <a:r>
              <a:rPr lang="zh-CN" altLang="en-US" dirty="0" smtClean="0"/>
              <a:t>快速定位水稻基因</a:t>
            </a:r>
            <a:endParaRPr lang="zh-CN" altLang="en-US" dirty="0"/>
          </a:p>
        </p:txBody>
      </p:sp>
      <p:pic>
        <p:nvPicPr>
          <p:cNvPr id="4" name="图片 3"/>
          <p:cNvPicPr>
            <a:picLocks noChangeAspect="1"/>
          </p:cNvPicPr>
          <p:nvPr/>
        </p:nvPicPr>
        <p:blipFill>
          <a:blip r:embed="rId2"/>
          <a:stretch>
            <a:fillRect/>
          </a:stretch>
        </p:blipFill>
        <p:spPr>
          <a:xfrm>
            <a:off x="323529" y="1164091"/>
            <a:ext cx="7848014" cy="2878206"/>
          </a:xfrm>
          <a:prstGeom prst="rect">
            <a:avLst/>
          </a:prstGeom>
        </p:spPr>
      </p:pic>
      <p:sp>
        <p:nvSpPr>
          <p:cNvPr id="5" name="文本框 4"/>
          <p:cNvSpPr txBox="1"/>
          <p:nvPr/>
        </p:nvSpPr>
        <p:spPr>
          <a:xfrm>
            <a:off x="720564" y="4441371"/>
            <a:ext cx="7053943" cy="1200329"/>
          </a:xfrm>
          <a:prstGeom prst="rect">
            <a:avLst/>
          </a:prstGeom>
          <a:noFill/>
        </p:spPr>
        <p:txBody>
          <a:bodyPr wrap="square" rtlCol="0">
            <a:spAutoFit/>
          </a:bodyPr>
          <a:lstStyle/>
          <a:p>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QTL-</a:t>
            </a:r>
            <a:r>
              <a:rPr lang="en-US" altLang="zh-CN" sz="2400" b="1" dirty="0" err="1" smtClean="0">
                <a:latin typeface="Times New Roman" panose="02020603050405020304" pitchFamily="18" charset="0"/>
                <a:ea typeface="宋体" panose="02010600030101010101" pitchFamily="2" charset="-122"/>
                <a:cs typeface="Times New Roman" panose="02020603050405020304" pitchFamily="18" charset="0"/>
              </a:rPr>
              <a:t>seq</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在分离群体中，对表现出极端相反表型的二组材料进行基因组重测序来快速鉴定性状相关的</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QTLs</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7188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41827" y="1132114"/>
            <a:ext cx="7112000" cy="5193919"/>
          </a:xfrm>
          <a:prstGeom prst="rect">
            <a:avLst/>
          </a:prstGeom>
        </p:spPr>
      </p:pic>
      <p:sp>
        <p:nvSpPr>
          <p:cNvPr id="5" name="文本框 4"/>
          <p:cNvSpPr txBox="1"/>
          <p:nvPr/>
        </p:nvSpPr>
        <p:spPr>
          <a:xfrm>
            <a:off x="1088571" y="164013"/>
            <a:ext cx="705394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QTL-</a:t>
            </a:r>
            <a:r>
              <a:rPr lang="en-US" altLang="zh-CN" sz="3200" b="1" dirty="0" err="1" smtClean="0">
                <a:latin typeface="Times New Roman" panose="02020603050405020304" pitchFamily="18" charset="0"/>
                <a:ea typeface="宋体" panose="02010600030101010101" pitchFamily="2" charset="-122"/>
                <a:cs typeface="Times New Roman" panose="02020603050405020304" pitchFamily="18" charset="0"/>
              </a:rPr>
              <a:t>seq</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技术流程图</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68863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45932" y="590440"/>
            <a:ext cx="8146525" cy="5787680"/>
          </a:xfrm>
          <a:prstGeom prst="rect">
            <a:avLst/>
          </a:prstGeom>
        </p:spPr>
      </p:pic>
      <p:sp>
        <p:nvSpPr>
          <p:cNvPr id="5" name="文本框 4"/>
          <p:cNvSpPr txBox="1"/>
          <p:nvPr/>
        </p:nvSpPr>
        <p:spPr>
          <a:xfrm>
            <a:off x="1088571" y="164013"/>
            <a:ext cx="705394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RILs</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群体中</a:t>
            </a: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QTL-</a:t>
            </a:r>
            <a:r>
              <a:rPr lang="en-US" altLang="zh-CN" sz="3200" b="1" dirty="0" err="1" smtClean="0">
                <a:latin typeface="Times New Roman" panose="02020603050405020304" pitchFamily="18" charset="0"/>
                <a:ea typeface="宋体" panose="02010600030101010101" pitchFamily="2" charset="-122"/>
                <a:cs typeface="Times New Roman" panose="02020603050405020304" pitchFamily="18" charset="0"/>
              </a:rPr>
              <a:t>seq</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的应用</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462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25975" y="4149725"/>
            <a:ext cx="3814763" cy="2168525"/>
          </a:xfrm>
          <a:prstGeom prst="roundRect">
            <a:avLst/>
          </a:prstGeom>
          <a:solidFill>
            <a:schemeClr val="bg1"/>
          </a:solidFill>
          <a:ln>
            <a:solidFill>
              <a:schemeClr val="accent1">
                <a:shade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7" name="直线箭头连接符 6"/>
          <p:cNvCxnSpPr/>
          <p:nvPr/>
        </p:nvCxnSpPr>
        <p:spPr>
          <a:xfrm flipV="1">
            <a:off x="1692275" y="144463"/>
            <a:ext cx="7235825" cy="5445125"/>
          </a:xfrm>
          <a:prstGeom prst="straightConnector1">
            <a:avLst/>
          </a:prstGeom>
          <a:ln w="57150" cmpd="sng">
            <a:solidFill>
              <a:srgbClr val="5390E9"/>
            </a:solidFill>
            <a:tailEnd type="arrow"/>
          </a:ln>
          <a:effectLst/>
        </p:spPr>
        <p:style>
          <a:lnRef idx="2">
            <a:schemeClr val="accent1"/>
          </a:lnRef>
          <a:fillRef idx="0">
            <a:schemeClr val="accent1"/>
          </a:fillRef>
          <a:effectRef idx="1">
            <a:schemeClr val="accent1"/>
          </a:effectRef>
          <a:fontRef idx="minor">
            <a:schemeClr val="tx1"/>
          </a:fontRef>
        </p:style>
      </p:cxnSp>
      <p:pic>
        <p:nvPicPr>
          <p:cNvPr id="3686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868863"/>
            <a:ext cx="1379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文本框 9"/>
          <p:cNvSpPr txBox="1">
            <a:spLocks noChangeArrowheads="1"/>
          </p:cNvSpPr>
          <p:nvPr/>
        </p:nvSpPr>
        <p:spPr bwMode="auto">
          <a:xfrm>
            <a:off x="323850" y="5940425"/>
            <a:ext cx="1030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1977</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sp>
        <p:nvSpPr>
          <p:cNvPr id="36870" name="文本框 10"/>
          <p:cNvSpPr txBox="1">
            <a:spLocks noChangeArrowheads="1"/>
          </p:cNvSpPr>
          <p:nvPr/>
        </p:nvSpPr>
        <p:spPr bwMode="auto">
          <a:xfrm rot="171110">
            <a:off x="3030538" y="4497388"/>
            <a:ext cx="103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2005</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pic>
        <p:nvPicPr>
          <p:cNvPr id="36871"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99720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文本框 12"/>
          <p:cNvSpPr txBox="1">
            <a:spLocks noChangeArrowheads="1"/>
          </p:cNvSpPr>
          <p:nvPr/>
        </p:nvSpPr>
        <p:spPr bwMode="auto">
          <a:xfrm>
            <a:off x="1763713" y="4221163"/>
            <a:ext cx="131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000" b="1">
                <a:solidFill>
                  <a:srgbClr val="A6A6A6"/>
                </a:solidFill>
                <a:latin typeface="Times New Roman" panose="02020603050405020304" pitchFamily="18" charset="0"/>
                <a:cs typeface="Times New Roman" panose="02020603050405020304" pitchFamily="18" charset="0"/>
              </a:rPr>
              <a:t>Roche 454</a:t>
            </a:r>
            <a:endParaRPr kumimoji="1" lang="zh-CN" altLang="en-US" sz="2000" b="1">
              <a:solidFill>
                <a:srgbClr val="A6A6A6"/>
              </a:solidFill>
              <a:latin typeface="Times New Roman" panose="02020603050405020304" pitchFamily="18" charset="0"/>
              <a:cs typeface="Times New Roman" panose="02020603050405020304" pitchFamily="18" charset="0"/>
            </a:endParaRPr>
          </a:p>
        </p:txBody>
      </p:sp>
      <p:sp>
        <p:nvSpPr>
          <p:cNvPr id="36873" name="文本框 13"/>
          <p:cNvSpPr txBox="1">
            <a:spLocks noChangeArrowheads="1"/>
          </p:cNvSpPr>
          <p:nvPr/>
        </p:nvSpPr>
        <p:spPr bwMode="auto">
          <a:xfrm rot="171110">
            <a:off x="4376738" y="3502025"/>
            <a:ext cx="1030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2006</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pic>
        <p:nvPicPr>
          <p:cNvPr id="368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78100"/>
            <a:ext cx="13763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矩形 15"/>
          <p:cNvSpPr>
            <a:spLocks noChangeArrowheads="1"/>
          </p:cNvSpPr>
          <p:nvPr/>
        </p:nvSpPr>
        <p:spPr bwMode="auto">
          <a:xfrm>
            <a:off x="2987675" y="319087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A6A6A6"/>
                </a:solidFill>
                <a:latin typeface="Times New Roman" panose="02020603050405020304" pitchFamily="18" charset="0"/>
                <a:cs typeface="Times New Roman" panose="02020603050405020304" pitchFamily="18" charset="0"/>
              </a:rPr>
              <a:t>Illumina GA</a:t>
            </a:r>
          </a:p>
        </p:txBody>
      </p:sp>
      <p:sp>
        <p:nvSpPr>
          <p:cNvPr id="36876" name="文本框 16"/>
          <p:cNvSpPr txBox="1">
            <a:spLocks noChangeArrowheads="1"/>
          </p:cNvSpPr>
          <p:nvPr/>
        </p:nvSpPr>
        <p:spPr bwMode="auto">
          <a:xfrm rot="171110">
            <a:off x="5551488" y="262572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2007</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pic>
        <p:nvPicPr>
          <p:cNvPr id="36877"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196975"/>
            <a:ext cx="1392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矩形 18"/>
          <p:cNvSpPr>
            <a:spLocks noChangeArrowheads="1"/>
          </p:cNvSpPr>
          <p:nvPr/>
        </p:nvSpPr>
        <p:spPr bwMode="auto">
          <a:xfrm>
            <a:off x="4446588" y="2381250"/>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A6A6A6"/>
                </a:solidFill>
                <a:latin typeface="Times New Roman" panose="02020603050405020304" pitchFamily="18" charset="0"/>
                <a:cs typeface="Times New Roman" panose="02020603050405020304" pitchFamily="18" charset="0"/>
              </a:rPr>
              <a:t>ABI solid</a:t>
            </a:r>
          </a:p>
        </p:txBody>
      </p:sp>
      <p:sp>
        <p:nvSpPr>
          <p:cNvPr id="36879" name="文本框 19"/>
          <p:cNvSpPr txBox="1">
            <a:spLocks noChangeArrowheads="1"/>
          </p:cNvSpPr>
          <p:nvPr/>
        </p:nvSpPr>
        <p:spPr bwMode="auto">
          <a:xfrm rot="171110">
            <a:off x="6842125" y="1689100"/>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2008</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sp>
        <p:nvSpPr>
          <p:cNvPr id="36880" name="矩形 20"/>
          <p:cNvSpPr>
            <a:spLocks noChangeArrowheads="1"/>
          </p:cNvSpPr>
          <p:nvPr/>
        </p:nvSpPr>
        <p:spPr bwMode="auto">
          <a:xfrm>
            <a:off x="5435600" y="765175"/>
            <a:ext cx="1944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solidFill>
                  <a:srgbClr val="A6A6A6"/>
                </a:solidFill>
                <a:latin typeface="Times New Roman" panose="02020603050405020304" pitchFamily="18" charset="0"/>
                <a:cs typeface="Times New Roman" panose="02020603050405020304" pitchFamily="18" charset="0"/>
              </a:rPr>
              <a:t>Helicos</a:t>
            </a:r>
          </a:p>
          <a:p>
            <a:pPr algn="ctr"/>
            <a:r>
              <a:rPr lang="en-US" altLang="zh-CN" sz="2000" b="1">
                <a:solidFill>
                  <a:srgbClr val="A6A6A6"/>
                </a:solidFill>
                <a:latin typeface="Times New Roman" panose="02020603050405020304" pitchFamily="18" charset="0"/>
                <a:cs typeface="Times New Roman" panose="02020603050405020304" pitchFamily="18" charset="0"/>
              </a:rPr>
              <a:t> </a:t>
            </a:r>
            <a:r>
              <a:rPr lang="zh-CN" altLang="en-US" sz="2000" b="1">
                <a:solidFill>
                  <a:srgbClr val="A6A6A6"/>
                </a:solidFill>
                <a:latin typeface="Times New Roman" panose="02020603050405020304" pitchFamily="18" charset="0"/>
                <a:cs typeface="Times New Roman" panose="02020603050405020304" pitchFamily="18" charset="0"/>
              </a:rPr>
              <a:t>单分子测序仪</a:t>
            </a:r>
            <a:endParaRPr lang="en-US" altLang="zh-CN" sz="2000" b="1">
              <a:solidFill>
                <a:srgbClr val="A6A6A6"/>
              </a:solidFill>
              <a:latin typeface="Times New Roman" panose="02020603050405020304" pitchFamily="18" charset="0"/>
              <a:cs typeface="Times New Roman" panose="02020603050405020304" pitchFamily="18" charset="0"/>
            </a:endParaRPr>
          </a:p>
        </p:txBody>
      </p:sp>
      <p:sp>
        <p:nvSpPr>
          <p:cNvPr id="36881" name="文本框 21"/>
          <p:cNvSpPr txBox="1">
            <a:spLocks noChangeArrowheads="1"/>
          </p:cNvSpPr>
          <p:nvPr/>
        </p:nvSpPr>
        <p:spPr bwMode="auto">
          <a:xfrm rot="171110">
            <a:off x="7924800" y="790575"/>
            <a:ext cx="1030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200" b="1">
                <a:solidFill>
                  <a:srgbClr val="5390E9"/>
                </a:solidFill>
                <a:latin typeface="Times New Roman" panose="02020603050405020304" pitchFamily="18" charset="0"/>
                <a:cs typeface="Times New Roman" panose="02020603050405020304" pitchFamily="18" charset="0"/>
              </a:rPr>
              <a:t>2009</a:t>
            </a:r>
            <a:r>
              <a:rPr kumimoji="1" lang="zh-CN" altLang="en-US" sz="2200" b="1">
                <a:solidFill>
                  <a:srgbClr val="5390E9"/>
                </a:solidFill>
                <a:latin typeface="Times New Roman" panose="02020603050405020304" pitchFamily="18" charset="0"/>
                <a:cs typeface="Times New Roman" panose="02020603050405020304" pitchFamily="18" charset="0"/>
              </a:rPr>
              <a:t>年</a:t>
            </a:r>
          </a:p>
        </p:txBody>
      </p:sp>
      <p:sp>
        <p:nvSpPr>
          <p:cNvPr id="36882" name="矩形 22"/>
          <p:cNvSpPr>
            <a:spLocks noChangeArrowheads="1"/>
          </p:cNvSpPr>
          <p:nvPr/>
        </p:nvSpPr>
        <p:spPr bwMode="auto">
          <a:xfrm>
            <a:off x="6300788" y="115888"/>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solidFill>
                  <a:srgbClr val="A6A6A6"/>
                </a:solidFill>
                <a:latin typeface="Times New Roman" panose="02020603050405020304" pitchFamily="18" charset="0"/>
                <a:cs typeface="Times New Roman" panose="02020603050405020304" pitchFamily="18" charset="0"/>
              </a:rPr>
              <a:t>Pacific</a:t>
            </a:r>
          </a:p>
          <a:p>
            <a:pPr algn="ctr"/>
            <a:r>
              <a:rPr lang="en-US" altLang="zh-CN" sz="2000" b="1">
                <a:solidFill>
                  <a:srgbClr val="A6A6A6"/>
                </a:solidFill>
                <a:latin typeface="Times New Roman" panose="02020603050405020304" pitchFamily="18" charset="0"/>
                <a:cs typeface="Times New Roman" panose="02020603050405020304" pitchFamily="18" charset="0"/>
              </a:rPr>
              <a:t> </a:t>
            </a:r>
            <a:r>
              <a:rPr lang="zh-CN" altLang="en-US" sz="2000" b="1">
                <a:solidFill>
                  <a:srgbClr val="A6A6A6"/>
                </a:solidFill>
                <a:latin typeface="Times New Roman" panose="02020603050405020304" pitchFamily="18" charset="0"/>
                <a:cs typeface="Times New Roman" panose="02020603050405020304" pitchFamily="18" charset="0"/>
              </a:rPr>
              <a:t>单分子测序仪</a:t>
            </a:r>
            <a:endParaRPr lang="en-US" altLang="zh-CN" sz="2000" b="1">
              <a:solidFill>
                <a:srgbClr val="A6A6A6"/>
              </a:solidFill>
              <a:latin typeface="Times New Roman" panose="02020603050405020304" pitchFamily="18" charset="0"/>
              <a:cs typeface="Times New Roman" panose="02020603050405020304" pitchFamily="18" charset="0"/>
            </a:endParaRPr>
          </a:p>
        </p:txBody>
      </p:sp>
      <p:cxnSp>
        <p:nvCxnSpPr>
          <p:cNvPr id="26" name="直线连接符 25"/>
          <p:cNvCxnSpPr/>
          <p:nvPr/>
        </p:nvCxnSpPr>
        <p:spPr>
          <a:xfrm>
            <a:off x="1042988" y="4149725"/>
            <a:ext cx="2089150" cy="2232025"/>
          </a:xfrm>
          <a:prstGeom prst="line">
            <a:avLst/>
          </a:prstGeom>
          <a:ln w="28575" cmpd="sng">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直线连接符 27"/>
          <p:cNvCxnSpPr/>
          <p:nvPr/>
        </p:nvCxnSpPr>
        <p:spPr>
          <a:xfrm>
            <a:off x="5219700" y="908050"/>
            <a:ext cx="2089150" cy="2233613"/>
          </a:xfrm>
          <a:prstGeom prst="line">
            <a:avLst/>
          </a:prstGeom>
          <a:ln w="28575" cmpd="sng">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sp>
        <p:nvSpPr>
          <p:cNvPr id="36885" name="文本框 28"/>
          <p:cNvSpPr txBox="1">
            <a:spLocks noChangeArrowheads="1"/>
          </p:cNvSpPr>
          <p:nvPr/>
        </p:nvSpPr>
        <p:spPr bwMode="auto">
          <a:xfrm>
            <a:off x="179388" y="4221163"/>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2000" b="1">
                <a:solidFill>
                  <a:srgbClr val="FF6600"/>
                </a:solidFill>
              </a:rPr>
              <a:t>第一代</a:t>
            </a:r>
          </a:p>
        </p:txBody>
      </p:sp>
      <p:sp>
        <p:nvSpPr>
          <p:cNvPr id="36886" name="文本框 29"/>
          <p:cNvSpPr txBox="1">
            <a:spLocks noChangeArrowheads="1"/>
          </p:cNvSpPr>
          <p:nvPr/>
        </p:nvSpPr>
        <p:spPr bwMode="auto">
          <a:xfrm>
            <a:off x="2700338" y="1773238"/>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2000" b="1">
                <a:solidFill>
                  <a:srgbClr val="FF6600"/>
                </a:solidFill>
              </a:rPr>
              <a:t>第二代</a:t>
            </a:r>
          </a:p>
        </p:txBody>
      </p:sp>
      <p:sp>
        <p:nvSpPr>
          <p:cNvPr id="36887" name="文本框 30"/>
          <p:cNvSpPr txBox="1">
            <a:spLocks noChangeArrowheads="1"/>
          </p:cNvSpPr>
          <p:nvPr/>
        </p:nvSpPr>
        <p:spPr bwMode="auto">
          <a:xfrm>
            <a:off x="5508625" y="36512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2000" b="1">
                <a:solidFill>
                  <a:srgbClr val="FF6600"/>
                </a:solidFill>
              </a:rPr>
              <a:t>第三代</a:t>
            </a:r>
          </a:p>
        </p:txBody>
      </p:sp>
      <p:sp>
        <p:nvSpPr>
          <p:cNvPr id="36888" name="Title 1"/>
          <p:cNvSpPr>
            <a:spLocks noGrp="1"/>
          </p:cNvSpPr>
          <p:nvPr/>
        </p:nvSpPr>
        <p:spPr bwMode="auto">
          <a:xfrm>
            <a:off x="179388" y="188913"/>
            <a:ext cx="3441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a:solidFill>
                  <a:srgbClr val="000000"/>
                </a:solidFill>
                <a:latin typeface="Times New Roman" panose="02020603050405020304" pitchFamily="18" charset="0"/>
                <a:cs typeface="Times New Roman" panose="02020603050405020304" pitchFamily="18" charset="0"/>
              </a:rPr>
              <a:t>测序技术的发展</a:t>
            </a:r>
            <a:endParaRPr lang="en-US" altLang="en-US" sz="3600" b="1">
              <a:solidFill>
                <a:srgbClr val="000000"/>
              </a:solidFill>
              <a:latin typeface="Times New Roman" panose="02020603050405020304" pitchFamily="18" charset="0"/>
              <a:cs typeface="Times New Roman" panose="02020603050405020304" pitchFamily="18" charset="0"/>
            </a:endParaRPr>
          </a:p>
        </p:txBody>
      </p:sp>
      <p:pic>
        <p:nvPicPr>
          <p:cNvPr id="36889"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757738"/>
            <a:ext cx="1620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矩形 34"/>
          <p:cNvSpPr>
            <a:spLocks noChangeArrowheads="1"/>
          </p:cNvSpPr>
          <p:nvPr/>
        </p:nvSpPr>
        <p:spPr bwMode="auto">
          <a:xfrm>
            <a:off x="4911725" y="5949950"/>
            <a:ext cx="1465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solidFill>
                  <a:srgbClr val="000000"/>
                </a:solidFill>
                <a:latin typeface="Times New Roman" panose="02020603050405020304" pitchFamily="18" charset="0"/>
                <a:cs typeface="Times New Roman" panose="02020603050405020304" pitchFamily="18" charset="0"/>
              </a:rPr>
              <a:t>Hiseq2000</a:t>
            </a:r>
          </a:p>
        </p:txBody>
      </p:sp>
      <p:pic>
        <p:nvPicPr>
          <p:cNvPr id="36891" name="Pictur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4757738"/>
            <a:ext cx="1620838"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92" name="TextBox 3"/>
          <p:cNvSpPr txBox="1">
            <a:spLocks noChangeArrowheads="1"/>
          </p:cNvSpPr>
          <p:nvPr/>
        </p:nvSpPr>
        <p:spPr bwMode="auto">
          <a:xfrm>
            <a:off x="7092950" y="59499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000000"/>
                </a:solidFill>
                <a:latin typeface="Times New Roman" panose="02020603050405020304" pitchFamily="18" charset="0"/>
                <a:cs typeface="Times New Roman" panose="02020603050405020304" pitchFamily="18" charset="0"/>
              </a:rPr>
              <a:t>Miseq</a:t>
            </a:r>
            <a:endParaRPr lang="en-GB" altLang="zh-CN">
              <a:solidFill>
                <a:srgbClr val="000000"/>
              </a:solidFill>
            </a:endParaRPr>
          </a:p>
        </p:txBody>
      </p:sp>
      <p:pic>
        <p:nvPicPr>
          <p:cNvPr id="3689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738" y="4254500"/>
            <a:ext cx="207645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374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1680918" y="2291439"/>
            <a:ext cx="5846472" cy="707886"/>
          </a:xfrm>
          <a:prstGeom prst="rect">
            <a:avLst/>
          </a:prstGeom>
          <a:noFill/>
        </p:spPr>
        <p:txBody>
          <a:bodyPr wrap="none" rtlCol="0">
            <a:spAutoFit/>
          </a:bodyPr>
          <a:lstStyle/>
          <a:p>
            <a:r>
              <a:rPr lang="en-US" altLang="zh-CN" sz="4000" b="1" i="1" dirty="0" smtClean="0">
                <a:latin typeface="Times New Roman" pitchFamily="18" charset="0"/>
                <a:cs typeface="Times New Roman" pitchFamily="18" charset="0"/>
              </a:rPr>
              <a:t>Thanks for your attention!</a:t>
            </a:r>
            <a:endParaRPr lang="zh-CN" alt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9552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667740" y="405011"/>
            <a:ext cx="6779096" cy="576064"/>
          </a:xfrm>
        </p:spPr>
        <p:txBody>
          <a:bodyPr/>
          <a:lstStyle/>
          <a:p>
            <a:pPr eaLnBrk="1" fontAlgn="auto" hangingPunct="1">
              <a:spcAft>
                <a:spcPts val="0"/>
              </a:spcAft>
              <a:defRPr/>
            </a:pPr>
            <a:r>
              <a:rPr lang="zh-CN" altLang="en-US" dirty="0"/>
              <a:t>越来越</a:t>
            </a:r>
            <a:r>
              <a:rPr lang="zh-CN" altLang="en-US" dirty="0" smtClean="0"/>
              <a:t>多的基因组公布</a:t>
            </a:r>
            <a:endParaRPr lang="zh-CN" altLang="en-US" dirty="0"/>
          </a:p>
        </p:txBody>
      </p:sp>
      <p:sp>
        <p:nvSpPr>
          <p:cNvPr id="78" name="Rectangle 3"/>
          <p:cNvSpPr>
            <a:spLocks noChangeArrowheads="1"/>
          </p:cNvSpPr>
          <p:nvPr/>
        </p:nvSpPr>
        <p:spPr bwMode="gray">
          <a:xfrm>
            <a:off x="2598738" y="3325813"/>
            <a:ext cx="4967287" cy="766762"/>
          </a:xfrm>
          <a:prstGeom prst="rect">
            <a:avLst/>
          </a:prstGeom>
          <a:solidFill>
            <a:srgbClr val="CCECFF">
              <a:alpha val="50000"/>
            </a:srgbClr>
          </a:solidFill>
          <a:ln w="12700" algn="ctr">
            <a:noFill/>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79" name="Rectangle 4"/>
          <p:cNvSpPr>
            <a:spLocks noChangeArrowheads="1"/>
          </p:cNvSpPr>
          <p:nvPr/>
        </p:nvSpPr>
        <p:spPr bwMode="gray">
          <a:xfrm>
            <a:off x="2598738" y="4117975"/>
            <a:ext cx="4967287" cy="766763"/>
          </a:xfrm>
          <a:prstGeom prst="rect">
            <a:avLst/>
          </a:prstGeom>
          <a:solidFill>
            <a:srgbClr val="CCECFF">
              <a:alpha val="50000"/>
            </a:srgbClr>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80" name="Rectangle 5"/>
          <p:cNvSpPr>
            <a:spLocks noChangeArrowheads="1"/>
          </p:cNvSpPr>
          <p:nvPr/>
        </p:nvSpPr>
        <p:spPr bwMode="gray">
          <a:xfrm>
            <a:off x="2598738" y="4919663"/>
            <a:ext cx="4967287" cy="766762"/>
          </a:xfrm>
          <a:prstGeom prst="rect">
            <a:avLst/>
          </a:prstGeom>
          <a:solidFill>
            <a:srgbClr val="CCECFF">
              <a:alpha val="50000"/>
            </a:srgbClr>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sz="1600" kern="0">
              <a:solidFill>
                <a:sysClr val="windowText" lastClr="000000"/>
              </a:solidFill>
              <a:latin typeface="Arial" charset="0"/>
              <a:ea typeface="宋体" charset="-122"/>
            </a:endParaRPr>
          </a:p>
        </p:txBody>
      </p:sp>
      <p:sp>
        <p:nvSpPr>
          <p:cNvPr id="81" name="Rectangle 174"/>
          <p:cNvSpPr>
            <a:spLocks noChangeArrowheads="1"/>
          </p:cNvSpPr>
          <p:nvPr/>
        </p:nvSpPr>
        <p:spPr bwMode="ltGray">
          <a:xfrm>
            <a:off x="1436688" y="3325813"/>
            <a:ext cx="1379537" cy="766762"/>
          </a:xfrm>
          <a:prstGeom prst="rect">
            <a:avLst/>
          </a:prstGeom>
          <a:solidFill>
            <a:srgbClr val="0070C0">
              <a:alpha val="70000"/>
            </a:srgbClr>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82" name="Rectangle 175"/>
          <p:cNvSpPr>
            <a:spLocks noChangeArrowheads="1"/>
          </p:cNvSpPr>
          <p:nvPr/>
        </p:nvSpPr>
        <p:spPr bwMode="gray">
          <a:xfrm>
            <a:off x="1436688" y="4117975"/>
            <a:ext cx="1379537" cy="766763"/>
          </a:xfrm>
          <a:prstGeom prst="rect">
            <a:avLst/>
          </a:prstGeom>
          <a:solidFill>
            <a:srgbClr val="0070C0"/>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83" name="Rectangle 176"/>
          <p:cNvSpPr>
            <a:spLocks noChangeArrowheads="1"/>
          </p:cNvSpPr>
          <p:nvPr/>
        </p:nvSpPr>
        <p:spPr bwMode="gray">
          <a:xfrm>
            <a:off x="1436688" y="4919663"/>
            <a:ext cx="1379537" cy="766762"/>
          </a:xfrm>
          <a:prstGeom prst="rect">
            <a:avLst/>
          </a:prstGeom>
          <a:solidFill>
            <a:srgbClr val="00B050">
              <a:alpha val="70000"/>
            </a:srgbClr>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38921" name="Rectangle 177"/>
          <p:cNvSpPr>
            <a:spLocks noChangeArrowheads="1"/>
          </p:cNvSpPr>
          <p:nvPr/>
        </p:nvSpPr>
        <p:spPr bwMode="white">
          <a:xfrm>
            <a:off x="1468438" y="350678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rPr>
              <a:t>模式生物</a:t>
            </a:r>
            <a:endParaRPr lang="en-US" altLang="zh-CN" b="1">
              <a:solidFill>
                <a:srgbClr val="FFFFFF"/>
              </a:solidFill>
            </a:endParaRPr>
          </a:p>
        </p:txBody>
      </p:sp>
      <p:sp>
        <p:nvSpPr>
          <p:cNvPr id="38922" name="Rectangle 178"/>
          <p:cNvSpPr>
            <a:spLocks noChangeArrowheads="1"/>
          </p:cNvSpPr>
          <p:nvPr/>
        </p:nvSpPr>
        <p:spPr bwMode="white">
          <a:xfrm>
            <a:off x="1604963" y="4333875"/>
            <a:ext cx="104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rPr>
              <a:t>农作物</a:t>
            </a:r>
            <a:endParaRPr lang="en-US" altLang="zh-CN" b="1">
              <a:solidFill>
                <a:srgbClr val="FFFFFF"/>
              </a:solidFill>
            </a:endParaRPr>
          </a:p>
        </p:txBody>
      </p:sp>
      <p:sp>
        <p:nvSpPr>
          <p:cNvPr id="38923" name="Rectangle 179"/>
          <p:cNvSpPr>
            <a:spLocks noChangeArrowheads="1"/>
          </p:cNvSpPr>
          <p:nvPr/>
        </p:nvSpPr>
        <p:spPr bwMode="white">
          <a:xfrm>
            <a:off x="1331913" y="5126038"/>
            <a:ext cx="158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rPr>
              <a:t>家禽、家畜</a:t>
            </a:r>
            <a:endParaRPr lang="en-US" altLang="zh-CN" b="1">
              <a:solidFill>
                <a:srgbClr val="FFFFFF"/>
              </a:solidFill>
            </a:endParaRPr>
          </a:p>
        </p:txBody>
      </p:sp>
      <p:sp>
        <p:nvSpPr>
          <p:cNvPr id="38924" name="Rectangle 180"/>
          <p:cNvSpPr>
            <a:spLocks noChangeArrowheads="1"/>
          </p:cNvSpPr>
          <p:nvPr/>
        </p:nvSpPr>
        <p:spPr bwMode="auto">
          <a:xfrm>
            <a:off x="2911475" y="3443288"/>
            <a:ext cx="4500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t>线虫、果蝇、大鼠、小鼠、斑马鱼、拟南芥等</a:t>
            </a:r>
            <a:endParaRPr lang="en-US" altLang="zh-CN" sz="1600" b="1"/>
          </a:p>
        </p:txBody>
      </p:sp>
      <p:sp>
        <p:nvSpPr>
          <p:cNvPr id="38925" name="Rectangle 181"/>
          <p:cNvSpPr>
            <a:spLocks noChangeArrowheads="1"/>
          </p:cNvSpPr>
          <p:nvPr/>
        </p:nvSpPr>
        <p:spPr bwMode="auto">
          <a:xfrm>
            <a:off x="2911475" y="4230688"/>
            <a:ext cx="450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t>水稻、玉米、高粱、大豆、葡萄、苜蓿、黄瓜、香蕉、番木瓜、白菜、马铃薯、番茄等</a:t>
            </a:r>
            <a:endParaRPr lang="en-US" altLang="zh-CN" sz="1600" b="1"/>
          </a:p>
        </p:txBody>
      </p:sp>
      <p:sp>
        <p:nvSpPr>
          <p:cNvPr id="38926" name="Rectangle 182"/>
          <p:cNvSpPr>
            <a:spLocks noChangeArrowheads="1"/>
          </p:cNvSpPr>
          <p:nvPr/>
        </p:nvSpPr>
        <p:spPr bwMode="auto">
          <a:xfrm>
            <a:off x="2911475" y="5041900"/>
            <a:ext cx="450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t>家鸡、马、牛、猪、狗等</a:t>
            </a:r>
            <a:endParaRPr lang="en-US" altLang="zh-CN" sz="1400" b="1"/>
          </a:p>
        </p:txBody>
      </p:sp>
      <p:sp>
        <p:nvSpPr>
          <p:cNvPr id="92" name="Rectangle 5"/>
          <p:cNvSpPr>
            <a:spLocks noChangeArrowheads="1"/>
          </p:cNvSpPr>
          <p:nvPr/>
        </p:nvSpPr>
        <p:spPr bwMode="gray">
          <a:xfrm>
            <a:off x="2570163" y="5757863"/>
            <a:ext cx="4967287" cy="766762"/>
          </a:xfrm>
          <a:prstGeom prst="rect">
            <a:avLst/>
          </a:prstGeom>
          <a:solidFill>
            <a:srgbClr val="CCECFF">
              <a:alpha val="50000"/>
            </a:srgbClr>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sz="1600" kern="0">
              <a:solidFill>
                <a:sysClr val="windowText" lastClr="000000"/>
              </a:solidFill>
              <a:latin typeface="Arial" charset="0"/>
              <a:ea typeface="宋体" charset="-122"/>
            </a:endParaRPr>
          </a:p>
        </p:txBody>
      </p:sp>
      <p:sp>
        <p:nvSpPr>
          <p:cNvPr id="93" name="Rectangle 176"/>
          <p:cNvSpPr>
            <a:spLocks noChangeArrowheads="1"/>
          </p:cNvSpPr>
          <p:nvPr/>
        </p:nvSpPr>
        <p:spPr bwMode="gray">
          <a:xfrm>
            <a:off x="1436688" y="5757863"/>
            <a:ext cx="1379537" cy="766762"/>
          </a:xfrm>
          <a:prstGeom prst="rect">
            <a:avLst/>
          </a:prstGeom>
          <a:solidFill>
            <a:srgbClr val="00B050"/>
          </a:solidFill>
          <a:ln w="12700" algn="ctr">
            <a:noFill/>
            <a:prstDash val="dash"/>
            <a:miter lim="800000"/>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38929" name="Rectangle 179"/>
          <p:cNvSpPr>
            <a:spLocks noChangeArrowheads="1"/>
          </p:cNvSpPr>
          <p:nvPr/>
        </p:nvSpPr>
        <p:spPr bwMode="white">
          <a:xfrm>
            <a:off x="1468438" y="596423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FFFF"/>
                </a:solidFill>
              </a:rPr>
              <a:t>人类近亲</a:t>
            </a:r>
            <a:endParaRPr lang="en-US" altLang="zh-CN" b="1">
              <a:solidFill>
                <a:srgbClr val="FFFFFF"/>
              </a:solidFill>
            </a:endParaRPr>
          </a:p>
        </p:txBody>
      </p:sp>
      <p:sp>
        <p:nvSpPr>
          <p:cNvPr id="38930" name="Rectangle 182"/>
          <p:cNvSpPr>
            <a:spLocks noChangeArrowheads="1"/>
          </p:cNvSpPr>
          <p:nvPr/>
        </p:nvSpPr>
        <p:spPr bwMode="auto">
          <a:xfrm>
            <a:off x="2882900" y="5880100"/>
            <a:ext cx="450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t>大猩猩、黑猩猩等</a:t>
            </a:r>
            <a:endParaRPr lang="en-US" altLang="zh-CN" sz="1400" b="1"/>
          </a:p>
        </p:txBody>
      </p:sp>
      <p:sp>
        <p:nvSpPr>
          <p:cNvPr id="96" name="矩形 95"/>
          <p:cNvSpPr/>
          <p:nvPr/>
        </p:nvSpPr>
        <p:spPr>
          <a:xfrm>
            <a:off x="971550" y="981075"/>
            <a:ext cx="7704138" cy="2376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600"/>
              </a:spcBef>
              <a:spcAft>
                <a:spcPts val="600"/>
              </a:spcAft>
              <a:defRPr/>
            </a:pPr>
            <a:r>
              <a:rPr lang="zh-CN" altLang="en-US" sz="2400" b="1" dirty="0">
                <a:solidFill>
                  <a:schemeClr val="tx1"/>
                </a:solidFill>
                <a:latin typeface="Times New Roman" pitchFamily="18" charset="0"/>
                <a:ea typeface="宋体" pitchFamily="2" charset="-122"/>
                <a:cs typeface="Times New Roman" pitchFamily="18" charset="0"/>
              </a:rPr>
              <a:t>目前已经完成测序的物种：</a:t>
            </a:r>
            <a:endParaRPr lang="en-US" altLang="zh-CN" sz="2400" b="1" dirty="0">
              <a:solidFill>
                <a:schemeClr val="tx1"/>
              </a:solidFill>
              <a:latin typeface="Times New Roman" pitchFamily="18" charset="0"/>
              <a:ea typeface="宋体" pitchFamily="2" charset="-122"/>
              <a:cs typeface="Times New Roman" pitchFamily="18" charset="0"/>
            </a:endParaRPr>
          </a:p>
          <a:p>
            <a:pPr marL="623888" eaLnBrk="1" hangingPunct="1">
              <a:spcBef>
                <a:spcPts val="600"/>
              </a:spcBef>
              <a:spcAft>
                <a:spcPts val="600"/>
              </a:spcAft>
              <a:buFont typeface="Wingdings" pitchFamily="2" charset="2"/>
              <a:buChar char="u"/>
              <a:defRPr/>
            </a:pPr>
            <a:r>
              <a:rPr lang="zh-CN" altLang="en-US" sz="2000" dirty="0" smtClean="0">
                <a:solidFill>
                  <a:schemeClr val="tx1"/>
                </a:solidFill>
                <a:latin typeface="Times New Roman" pitchFamily="18" charset="0"/>
                <a:ea typeface="宋体" pitchFamily="2" charset="-122"/>
                <a:cs typeface="Times New Roman" pitchFamily="18" charset="0"/>
              </a:rPr>
              <a:t>植物（约</a:t>
            </a:r>
            <a:r>
              <a:rPr lang="en-US" altLang="zh-CN" sz="2000" dirty="0" smtClean="0">
                <a:solidFill>
                  <a:schemeClr val="tx1"/>
                </a:solidFill>
                <a:latin typeface="Times New Roman" pitchFamily="18" charset="0"/>
                <a:ea typeface="宋体" pitchFamily="2" charset="-122"/>
                <a:cs typeface="Times New Roman" pitchFamily="18" charset="0"/>
              </a:rPr>
              <a:t>60</a:t>
            </a:r>
            <a:r>
              <a:rPr lang="zh-CN" altLang="en-US" sz="2000" dirty="0" smtClean="0">
                <a:solidFill>
                  <a:schemeClr val="tx1"/>
                </a:solidFill>
                <a:latin typeface="Times New Roman" pitchFamily="18" charset="0"/>
                <a:ea typeface="宋体" pitchFamily="2" charset="-122"/>
                <a:cs typeface="Times New Roman" pitchFamily="18" charset="0"/>
              </a:rPr>
              <a:t>种）</a:t>
            </a:r>
            <a:r>
              <a:rPr lang="zh-CN" altLang="en-US" sz="2000" dirty="0">
                <a:solidFill>
                  <a:schemeClr val="tx1"/>
                </a:solidFill>
                <a:latin typeface="Times New Roman" pitchFamily="18" charset="0"/>
                <a:ea typeface="宋体" pitchFamily="2" charset="-122"/>
                <a:cs typeface="Times New Roman" pitchFamily="18" charset="0"/>
              </a:rPr>
              <a:t>；动物</a:t>
            </a:r>
            <a:r>
              <a:rPr lang="zh-CN" altLang="en-US" sz="2000" dirty="0" smtClean="0">
                <a:solidFill>
                  <a:schemeClr val="tx1"/>
                </a:solidFill>
                <a:latin typeface="Times New Roman" pitchFamily="18" charset="0"/>
                <a:ea typeface="宋体" pitchFamily="2" charset="-122"/>
                <a:cs typeface="Times New Roman" pitchFamily="18" charset="0"/>
              </a:rPr>
              <a:t>（</a:t>
            </a:r>
            <a:r>
              <a:rPr lang="zh-CN" altLang="en-US" sz="2000" dirty="0" smtClean="0">
                <a:solidFill>
                  <a:schemeClr val="tx1"/>
                </a:solidFill>
                <a:latin typeface="Times New Roman" pitchFamily="18" charset="0"/>
                <a:ea typeface="宋体" pitchFamily="2" charset="-122"/>
                <a:cs typeface="Times New Roman" pitchFamily="18" charset="0"/>
              </a:rPr>
              <a:t>约</a:t>
            </a:r>
            <a:r>
              <a:rPr lang="en-US" altLang="zh-CN" sz="2000" dirty="0" smtClean="0">
                <a:solidFill>
                  <a:schemeClr val="tx1"/>
                </a:solidFill>
                <a:latin typeface="Times New Roman" pitchFamily="18" charset="0"/>
                <a:ea typeface="宋体" pitchFamily="2" charset="-122"/>
                <a:cs typeface="Times New Roman" pitchFamily="18" charset="0"/>
              </a:rPr>
              <a:t>100</a:t>
            </a:r>
            <a:r>
              <a:rPr lang="zh-CN" altLang="en-US" sz="2000" dirty="0" smtClean="0">
                <a:solidFill>
                  <a:schemeClr val="tx1"/>
                </a:solidFill>
                <a:latin typeface="Times New Roman" pitchFamily="18" charset="0"/>
                <a:ea typeface="宋体" pitchFamily="2" charset="-122"/>
                <a:cs typeface="Times New Roman" pitchFamily="18" charset="0"/>
              </a:rPr>
              <a:t>种</a:t>
            </a:r>
            <a:r>
              <a:rPr lang="zh-CN" altLang="en-US" sz="2000" dirty="0" smtClean="0">
                <a:solidFill>
                  <a:schemeClr val="tx1"/>
                </a:solidFill>
                <a:latin typeface="Times New Roman" pitchFamily="18" charset="0"/>
                <a:ea typeface="宋体" pitchFamily="2" charset="-122"/>
                <a:cs typeface="Times New Roman" pitchFamily="18" charset="0"/>
              </a:rPr>
              <a:t>）</a:t>
            </a:r>
            <a:endParaRPr lang="en-US" altLang="zh-CN" sz="2000" dirty="0">
              <a:solidFill>
                <a:schemeClr val="tx1"/>
              </a:solidFill>
              <a:latin typeface="Times New Roman" pitchFamily="18" charset="0"/>
              <a:ea typeface="宋体" pitchFamily="2" charset="-122"/>
              <a:cs typeface="Times New Roman" pitchFamily="18" charset="0"/>
            </a:endParaRPr>
          </a:p>
          <a:p>
            <a:pPr eaLnBrk="1" hangingPunct="1">
              <a:defRPr/>
            </a:pPr>
            <a:r>
              <a:rPr lang="zh-CN" altLang="en-US" sz="2400" b="1" dirty="0">
                <a:solidFill>
                  <a:schemeClr val="tx1"/>
                </a:solidFill>
                <a:latin typeface="Times New Roman" pitchFamily="18" charset="0"/>
                <a:ea typeface="宋体" pitchFamily="2" charset="-122"/>
                <a:cs typeface="Times New Roman" pitchFamily="18" charset="0"/>
              </a:rPr>
              <a:t>正在测序的物种</a:t>
            </a:r>
            <a:r>
              <a:rPr lang="zh-CN" altLang="en-US" sz="2400" dirty="0">
                <a:solidFill>
                  <a:schemeClr val="tx1"/>
                </a:solidFill>
                <a:latin typeface="Times New Roman" pitchFamily="18" charset="0"/>
                <a:ea typeface="宋体" pitchFamily="2" charset="-122"/>
                <a:cs typeface="Times New Roman" pitchFamily="18" charset="0"/>
              </a:rPr>
              <a:t>：</a:t>
            </a:r>
            <a:r>
              <a:rPr lang="en-US" altLang="zh-CN" sz="2400" dirty="0">
                <a:solidFill>
                  <a:schemeClr val="tx1"/>
                </a:solidFill>
                <a:latin typeface="Times New Roman" pitchFamily="18" charset="0"/>
                <a:ea typeface="宋体" pitchFamily="2" charset="-122"/>
                <a:cs typeface="Times New Roman" pitchFamily="18" charset="0"/>
                <a:hlinkClick r:id="rId2"/>
              </a:rPr>
              <a:t>http://www.genomesonline.org/cgi-bin/GOLD/index.cgi</a:t>
            </a:r>
            <a:r>
              <a:rPr lang="en-US" altLang="zh-CN" sz="2400" dirty="0">
                <a:solidFill>
                  <a:schemeClr val="tx1"/>
                </a:solidFill>
                <a:latin typeface="Times New Roman" pitchFamily="18" charset="0"/>
                <a:ea typeface="宋体" pitchFamily="2" charset="-122"/>
                <a:cs typeface="Times New Roman" pitchFamily="18" charset="0"/>
              </a:rPr>
              <a:t> </a:t>
            </a:r>
          </a:p>
        </p:txBody>
      </p:sp>
      <p:sp>
        <p:nvSpPr>
          <p:cNvPr id="20" name="矩形 19"/>
          <p:cNvSpPr/>
          <p:nvPr/>
        </p:nvSpPr>
        <p:spPr>
          <a:xfrm>
            <a:off x="348343" y="405011"/>
            <a:ext cx="8606972" cy="611961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957944" y="2484098"/>
            <a:ext cx="3302000" cy="172720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dirty="0" smtClean="0">
                <a:solidFill>
                  <a:srgbClr val="002060"/>
                </a:solidFill>
              </a:rPr>
              <a:t>测序</a:t>
            </a:r>
            <a:r>
              <a:rPr lang="zh-CN" altLang="en-US" sz="2400" dirty="0" smtClean="0"/>
              <a:t>为主</a:t>
            </a:r>
            <a:endParaRPr lang="en-US" altLang="zh-CN" sz="2400" dirty="0" smtClean="0"/>
          </a:p>
          <a:p>
            <a:pPr algn="ctr">
              <a:lnSpc>
                <a:spcPct val="200000"/>
              </a:lnSpc>
            </a:pPr>
            <a:r>
              <a:rPr lang="zh-CN" altLang="en-US" sz="2400" dirty="0" smtClean="0"/>
              <a:t>基因组时代</a:t>
            </a:r>
            <a:endParaRPr lang="zh-CN" altLang="en-US" sz="2400" dirty="0"/>
          </a:p>
        </p:txBody>
      </p:sp>
      <p:sp>
        <p:nvSpPr>
          <p:cNvPr id="22" name="圆角矩形 21"/>
          <p:cNvSpPr/>
          <p:nvPr/>
        </p:nvSpPr>
        <p:spPr>
          <a:xfrm>
            <a:off x="5014686" y="2484098"/>
            <a:ext cx="3302000" cy="1727200"/>
          </a:xfrm>
          <a:prstGeom prst="round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dirty="0" smtClean="0">
                <a:solidFill>
                  <a:srgbClr val="002060"/>
                </a:solidFill>
              </a:rPr>
              <a:t>功能基因组学</a:t>
            </a:r>
            <a:r>
              <a:rPr lang="zh-CN" altLang="en-US" sz="2400" dirty="0" smtClean="0"/>
              <a:t>为核心</a:t>
            </a:r>
            <a:endParaRPr lang="en-US" altLang="zh-CN" sz="2400" dirty="0" smtClean="0"/>
          </a:p>
          <a:p>
            <a:pPr algn="ctr">
              <a:lnSpc>
                <a:spcPct val="200000"/>
              </a:lnSpc>
            </a:pPr>
            <a:r>
              <a:rPr lang="zh-CN" altLang="en-US" sz="2400" dirty="0" smtClean="0"/>
              <a:t>后基因组学时代</a:t>
            </a:r>
            <a:endParaRPr lang="zh-CN" altLang="en-US" sz="2400" dirty="0"/>
          </a:p>
        </p:txBody>
      </p:sp>
      <p:cxnSp>
        <p:nvCxnSpPr>
          <p:cNvPr id="3" name="直接箭头连接符 2"/>
          <p:cNvCxnSpPr>
            <a:stCxn id="21" idx="3"/>
            <a:endCxn id="22" idx="1"/>
          </p:cNvCxnSpPr>
          <p:nvPr/>
        </p:nvCxnSpPr>
        <p:spPr>
          <a:xfrm>
            <a:off x="4259944" y="3347698"/>
            <a:ext cx="75474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2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right)">
                                      <p:cBhvr>
                                        <p:cTn id="16" dur="500"/>
                                        <p:tgtEl>
                                          <p:spTgt spid="3"/>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ppt_x</p:attrName>
                                        </p:attrNameLst>
                                      </p:cBhvr>
                                      <p:tavLst>
                                        <p:tav tm="0">
                                          <p:val>
                                            <p:strVal val="#ppt_x-#ppt_w*1.125000"/>
                                          </p:val>
                                        </p:tav>
                                        <p:tav tm="100000">
                                          <p:val>
                                            <p:strVal val="#ppt_x"/>
                                          </p:val>
                                        </p:tav>
                                      </p:tavLst>
                                    </p:anim>
                                    <p:animEffect transition="in" filter="wipe(righ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388" y="2911926"/>
            <a:ext cx="3960812" cy="1185863"/>
          </a:xfrm>
          <a:prstGeom prst="rect">
            <a:avLst/>
          </a:prstGeom>
          <a:solidFill>
            <a:srgbClr val="00B0F0">
              <a:alpha val="30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Times New Roman" pitchFamily="18" charset="0"/>
              <a:cs typeface="Times New Roman" pitchFamily="18" charset="0"/>
            </a:endParaRPr>
          </a:p>
        </p:txBody>
      </p:sp>
      <p:sp>
        <p:nvSpPr>
          <p:cNvPr id="5" name="椭圆 4"/>
          <p:cNvSpPr/>
          <p:nvPr/>
        </p:nvSpPr>
        <p:spPr>
          <a:xfrm>
            <a:off x="395288" y="5381170"/>
            <a:ext cx="1331912" cy="1000125"/>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作图群体</a:t>
            </a:r>
          </a:p>
        </p:txBody>
      </p:sp>
      <p:sp>
        <p:nvSpPr>
          <p:cNvPr id="6" name="椭圆 5"/>
          <p:cNvSpPr/>
          <p:nvPr/>
        </p:nvSpPr>
        <p:spPr>
          <a:xfrm>
            <a:off x="395288" y="4235901"/>
            <a:ext cx="1331912" cy="1000125"/>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自然群体</a:t>
            </a:r>
          </a:p>
        </p:txBody>
      </p:sp>
      <p:sp>
        <p:nvSpPr>
          <p:cNvPr id="7" name="椭圆 6"/>
          <p:cNvSpPr/>
          <p:nvPr/>
        </p:nvSpPr>
        <p:spPr>
          <a:xfrm>
            <a:off x="395288" y="3064326"/>
            <a:ext cx="1331912" cy="1000125"/>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种质资源</a:t>
            </a:r>
          </a:p>
        </p:txBody>
      </p:sp>
      <p:sp>
        <p:nvSpPr>
          <p:cNvPr id="8" name="椭圆 7"/>
          <p:cNvSpPr/>
          <p:nvPr/>
        </p:nvSpPr>
        <p:spPr>
          <a:xfrm>
            <a:off x="2555875" y="5377995"/>
            <a:ext cx="1331913" cy="100012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遗传图谱构建</a:t>
            </a:r>
          </a:p>
        </p:txBody>
      </p:sp>
      <p:sp>
        <p:nvSpPr>
          <p:cNvPr id="9" name="椭圆 8"/>
          <p:cNvSpPr/>
          <p:nvPr/>
        </p:nvSpPr>
        <p:spPr>
          <a:xfrm>
            <a:off x="2555875" y="4235901"/>
            <a:ext cx="1331913" cy="100012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群体进化</a:t>
            </a:r>
            <a:endParaRPr lang="en-US" altLang="zh-CN" b="1" dirty="0">
              <a:solidFill>
                <a:schemeClr val="tx1"/>
              </a:solidFill>
              <a:latin typeface="Times New Roman" pitchFamily="18" charset="0"/>
              <a:cs typeface="Times New Roman" pitchFamily="18" charset="0"/>
            </a:endParaRPr>
          </a:p>
          <a:p>
            <a:pPr algn="ctr" eaLnBrk="1" hangingPunct="1">
              <a:defRPr/>
            </a:pPr>
            <a:r>
              <a:rPr lang="zh-CN" altLang="en-US" b="1" dirty="0">
                <a:solidFill>
                  <a:schemeClr val="tx1"/>
                </a:solidFill>
                <a:latin typeface="Times New Roman" pitchFamily="18" charset="0"/>
                <a:cs typeface="Times New Roman" pitchFamily="18" charset="0"/>
              </a:rPr>
              <a:t>关联分析</a:t>
            </a:r>
          </a:p>
        </p:txBody>
      </p:sp>
      <p:sp>
        <p:nvSpPr>
          <p:cNvPr id="10" name="椭圆 9"/>
          <p:cNvSpPr/>
          <p:nvPr/>
        </p:nvSpPr>
        <p:spPr>
          <a:xfrm>
            <a:off x="2555875" y="3059564"/>
            <a:ext cx="1331913" cy="100012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变异检测</a:t>
            </a:r>
          </a:p>
        </p:txBody>
      </p:sp>
      <p:sp>
        <p:nvSpPr>
          <p:cNvPr id="11" name="Oval 23"/>
          <p:cNvSpPr>
            <a:spLocks/>
          </p:cNvSpPr>
          <p:nvPr/>
        </p:nvSpPr>
        <p:spPr bwMode="auto">
          <a:xfrm>
            <a:off x="4716463" y="3415164"/>
            <a:ext cx="781050" cy="2659062"/>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200" b="1" dirty="0">
                <a:latin typeface="Times New Roman" pitchFamily="18" charset="0"/>
                <a:cs typeface="Times New Roman" pitchFamily="18" charset="0"/>
                <a:sym typeface="Gill Sans"/>
              </a:rPr>
              <a:t>候选功能基因集</a:t>
            </a:r>
            <a:endParaRPr lang="en-US" altLang="zh-CN" sz="2200" b="1" dirty="0">
              <a:latin typeface="Times New Roman" pitchFamily="18" charset="0"/>
              <a:cs typeface="Times New Roman" pitchFamily="18" charset="0"/>
              <a:sym typeface="Gill Sans"/>
            </a:endParaRPr>
          </a:p>
        </p:txBody>
      </p:sp>
      <p:cxnSp>
        <p:nvCxnSpPr>
          <p:cNvPr id="12" name="直接箭头连接符 11"/>
          <p:cNvCxnSpPr>
            <a:stCxn id="7" idx="6"/>
            <a:endCxn id="10" idx="2"/>
          </p:cNvCxnSpPr>
          <p:nvPr/>
        </p:nvCxnSpPr>
        <p:spPr>
          <a:xfrm flipV="1">
            <a:off x="1727200" y="3559626"/>
            <a:ext cx="828675"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6"/>
            <a:endCxn id="9" idx="2"/>
          </p:cNvCxnSpPr>
          <p:nvPr/>
        </p:nvCxnSpPr>
        <p:spPr>
          <a:xfrm>
            <a:off x="1727200" y="4735964"/>
            <a:ext cx="8286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1727200" y="5936114"/>
            <a:ext cx="828675"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0" idx="6"/>
            <a:endCxn id="11" idx="2"/>
          </p:cNvCxnSpPr>
          <p:nvPr/>
        </p:nvCxnSpPr>
        <p:spPr>
          <a:xfrm>
            <a:off x="3887788" y="3559626"/>
            <a:ext cx="828675" cy="1185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9" idx="6"/>
            <a:endCxn id="11" idx="2"/>
          </p:cNvCxnSpPr>
          <p:nvPr/>
        </p:nvCxnSpPr>
        <p:spPr>
          <a:xfrm>
            <a:off x="3887788" y="4735964"/>
            <a:ext cx="828675"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11" idx="2"/>
          </p:cNvCxnSpPr>
          <p:nvPr/>
        </p:nvCxnSpPr>
        <p:spPr>
          <a:xfrm flipV="1">
            <a:off x="3887788" y="4745489"/>
            <a:ext cx="828675" cy="1190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5"/>
          <p:cNvSpPr txBox="1">
            <a:spLocks noChangeArrowheads="1"/>
          </p:cNvSpPr>
          <p:nvPr/>
        </p:nvSpPr>
        <p:spPr bwMode="auto">
          <a:xfrm>
            <a:off x="395288" y="338431"/>
            <a:ext cx="85722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dirty="0" smtClean="0">
                <a:latin typeface="Times New Roman" panose="02020603050405020304" pitchFamily="18" charset="0"/>
                <a:cs typeface="Times New Roman" panose="02020603050405020304" pitchFamily="18" charset="0"/>
              </a:rPr>
              <a:t>基于高通量测序技术挖掘基因及研究功能</a:t>
            </a:r>
            <a:endParaRPr lang="en-US" altLang="zh-CN" sz="3600" b="1" dirty="0" smtClean="0">
              <a:latin typeface="Times New Roman" panose="02020603050405020304" pitchFamily="18" charset="0"/>
              <a:cs typeface="Times New Roman" panose="02020603050405020304" pitchFamily="18" charset="0"/>
            </a:endParaRPr>
          </a:p>
          <a:p>
            <a:pPr algn="ctr" eaLnBrk="1" hangingPunct="1">
              <a:spcBef>
                <a:spcPct val="0"/>
              </a:spcBef>
              <a:buFontTx/>
              <a:buNone/>
            </a:pPr>
            <a:r>
              <a:rPr lang="zh-CN" altLang="en-US" sz="3600" b="1" dirty="0" smtClean="0">
                <a:latin typeface="Times New Roman" panose="02020603050405020304" pitchFamily="18" charset="0"/>
                <a:cs typeface="Times New Roman" panose="02020603050405020304" pitchFamily="18" charset="0"/>
              </a:rPr>
              <a:t>研究</a:t>
            </a:r>
            <a:r>
              <a:rPr lang="zh-CN" altLang="en-US" sz="3600" b="1" dirty="0">
                <a:latin typeface="Times New Roman" panose="02020603050405020304" pitchFamily="18" charset="0"/>
                <a:cs typeface="Times New Roman" panose="02020603050405020304" pitchFamily="18" charset="0"/>
              </a:rPr>
              <a:t>思路</a:t>
            </a:r>
          </a:p>
        </p:txBody>
      </p:sp>
      <p:sp>
        <p:nvSpPr>
          <p:cNvPr id="19" name="圆角矩形 18"/>
          <p:cNvSpPr/>
          <p:nvPr/>
        </p:nvSpPr>
        <p:spPr>
          <a:xfrm>
            <a:off x="2411413" y="2465155"/>
            <a:ext cx="1928812"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Times New Roman" pitchFamily="18" charset="0"/>
                <a:cs typeface="Times New Roman" pitchFamily="18" charset="0"/>
              </a:rPr>
              <a:t>重测序</a:t>
            </a:r>
          </a:p>
        </p:txBody>
      </p:sp>
      <p:sp>
        <p:nvSpPr>
          <p:cNvPr id="20" name="圆角矩形 19"/>
          <p:cNvSpPr/>
          <p:nvPr/>
        </p:nvSpPr>
        <p:spPr>
          <a:xfrm>
            <a:off x="50800" y="2455630"/>
            <a:ext cx="192881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Times New Roman" pitchFamily="18" charset="0"/>
                <a:cs typeface="Times New Roman" pitchFamily="18" charset="0"/>
              </a:rPr>
              <a:t>RAD-</a:t>
            </a:r>
            <a:r>
              <a:rPr lang="en-US" altLang="zh-CN" b="1" dirty="0" err="1">
                <a:solidFill>
                  <a:schemeClr val="tx1"/>
                </a:solidFill>
                <a:latin typeface="Times New Roman" pitchFamily="18" charset="0"/>
                <a:cs typeface="Times New Roman" pitchFamily="18" charset="0"/>
              </a:rPr>
              <a:t>seq</a:t>
            </a:r>
            <a:endParaRPr lang="zh-CN" altLang="en-US" b="1" dirty="0">
              <a:solidFill>
                <a:schemeClr val="tx1"/>
              </a:solidFill>
              <a:latin typeface="Times New Roman" pitchFamily="18" charset="0"/>
              <a:cs typeface="Times New Roman" pitchFamily="18" charset="0"/>
            </a:endParaRPr>
          </a:p>
        </p:txBody>
      </p:sp>
      <p:sp>
        <p:nvSpPr>
          <p:cNvPr id="21" name="圆角矩形 20"/>
          <p:cNvSpPr/>
          <p:nvPr/>
        </p:nvSpPr>
        <p:spPr>
          <a:xfrm>
            <a:off x="73025" y="1487255"/>
            <a:ext cx="1474788" cy="720725"/>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Times New Roman" pitchFamily="18" charset="0"/>
                <a:cs typeface="Times New Roman" pitchFamily="18" charset="0"/>
              </a:rPr>
              <a:t>全新的物种</a:t>
            </a:r>
          </a:p>
        </p:txBody>
      </p:sp>
      <p:sp>
        <p:nvSpPr>
          <p:cNvPr id="22" name="圆角矩形 21"/>
          <p:cNvSpPr/>
          <p:nvPr/>
        </p:nvSpPr>
        <p:spPr>
          <a:xfrm>
            <a:off x="2771775" y="1487255"/>
            <a:ext cx="1476375" cy="720725"/>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Times New Roman" pitchFamily="18" charset="0"/>
                <a:cs typeface="Times New Roman" pitchFamily="18" charset="0"/>
              </a:rPr>
              <a:t>基因组序列图谱</a:t>
            </a:r>
          </a:p>
        </p:txBody>
      </p:sp>
      <p:cxnSp>
        <p:nvCxnSpPr>
          <p:cNvPr id="23" name="直接箭头连接符 22"/>
          <p:cNvCxnSpPr>
            <a:stCxn id="21" idx="3"/>
            <a:endCxn id="22" idx="1"/>
          </p:cNvCxnSpPr>
          <p:nvPr/>
        </p:nvCxnSpPr>
        <p:spPr>
          <a:xfrm>
            <a:off x="1547813" y="1847618"/>
            <a:ext cx="12239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21" idx="2"/>
            <a:endCxn id="4" idx="0"/>
          </p:cNvCxnSpPr>
          <p:nvPr/>
        </p:nvCxnSpPr>
        <p:spPr>
          <a:xfrm>
            <a:off x="810419" y="2207980"/>
            <a:ext cx="1349375" cy="7039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2" idx="2"/>
            <a:endCxn id="4" idx="0"/>
          </p:cNvCxnSpPr>
          <p:nvPr/>
        </p:nvCxnSpPr>
        <p:spPr>
          <a:xfrm flipH="1">
            <a:off x="2159794" y="2207980"/>
            <a:ext cx="1350169" cy="7039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48"/>
          <p:cNvCxnSpPr>
            <a:stCxn id="11" idx="6"/>
            <a:endCxn id="28" idx="1"/>
          </p:cNvCxnSpPr>
          <p:nvPr/>
        </p:nvCxnSpPr>
        <p:spPr>
          <a:xfrm>
            <a:off x="5497513" y="4745489"/>
            <a:ext cx="442912" cy="317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1116013" y="1774593"/>
            <a:ext cx="1928812"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i="1" dirty="0">
                <a:solidFill>
                  <a:schemeClr val="tx1"/>
                </a:solidFill>
                <a:latin typeface="Times New Roman" pitchFamily="18" charset="0"/>
                <a:cs typeface="Times New Roman" pitchFamily="18" charset="0"/>
              </a:rPr>
              <a:t>De novo</a:t>
            </a:r>
            <a:endParaRPr lang="zh-CN" altLang="en-US" b="1" i="1" dirty="0">
              <a:solidFill>
                <a:schemeClr val="tx1"/>
              </a:solidFill>
              <a:latin typeface="Times New Roman" pitchFamily="18" charset="0"/>
              <a:cs typeface="Times New Roman" pitchFamily="18" charset="0"/>
            </a:endParaRPr>
          </a:p>
        </p:txBody>
      </p:sp>
      <p:sp>
        <p:nvSpPr>
          <p:cNvPr id="28" name="圆角矩形 27"/>
          <p:cNvSpPr/>
          <p:nvPr/>
        </p:nvSpPr>
        <p:spPr>
          <a:xfrm>
            <a:off x="5940425" y="3502476"/>
            <a:ext cx="504825" cy="2490788"/>
          </a:xfrm>
          <a:prstGeom prst="roundRect">
            <a:avLst/>
          </a:prstGeom>
          <a:solidFill>
            <a:srgbClr val="00B0F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b="1" dirty="0">
                <a:solidFill>
                  <a:schemeClr val="tx1"/>
                </a:solidFill>
                <a:latin typeface="Times New Roman" pitchFamily="18" charset="0"/>
                <a:cs typeface="Times New Roman" pitchFamily="18" charset="0"/>
              </a:rPr>
              <a:t>分子标记辅助选择</a:t>
            </a:r>
          </a:p>
        </p:txBody>
      </p:sp>
      <p:sp>
        <p:nvSpPr>
          <p:cNvPr id="29" name="椭圆 28"/>
          <p:cNvSpPr/>
          <p:nvPr/>
        </p:nvSpPr>
        <p:spPr>
          <a:xfrm>
            <a:off x="6999288" y="2438400"/>
            <a:ext cx="1331912" cy="1000125"/>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zh-CN" altLang="en-US" b="1" dirty="0">
                <a:solidFill>
                  <a:schemeClr val="tx1"/>
                </a:solidFill>
                <a:latin typeface="Times New Roman" pitchFamily="18" charset="0"/>
                <a:cs typeface="Times New Roman" pitchFamily="18" charset="0"/>
              </a:rPr>
              <a:t>种质资源</a:t>
            </a:r>
          </a:p>
        </p:txBody>
      </p:sp>
      <p:sp>
        <p:nvSpPr>
          <p:cNvPr id="30" name="椭圆 29"/>
          <p:cNvSpPr/>
          <p:nvPr/>
        </p:nvSpPr>
        <p:spPr>
          <a:xfrm>
            <a:off x="6992938" y="5741988"/>
            <a:ext cx="1331912" cy="1000125"/>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zh-CN" altLang="en-US" b="1" dirty="0">
                <a:solidFill>
                  <a:schemeClr val="tx1"/>
                </a:solidFill>
                <a:latin typeface="Times New Roman" pitchFamily="18" charset="0"/>
                <a:cs typeface="Times New Roman" pitchFamily="18" charset="0"/>
              </a:rPr>
              <a:t>新品种</a:t>
            </a:r>
          </a:p>
        </p:txBody>
      </p:sp>
      <p:cxnSp>
        <p:nvCxnSpPr>
          <p:cNvPr id="31" name="直接箭头连接符 30"/>
          <p:cNvCxnSpPr>
            <a:stCxn id="29" idx="4"/>
            <a:endCxn id="30" idx="0"/>
          </p:cNvCxnSpPr>
          <p:nvPr/>
        </p:nvCxnSpPr>
        <p:spPr>
          <a:xfrm flipH="1">
            <a:off x="7659688" y="3438525"/>
            <a:ext cx="4762" cy="23034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8" idx="3"/>
          </p:cNvCxnSpPr>
          <p:nvPr/>
        </p:nvCxnSpPr>
        <p:spPr>
          <a:xfrm flipV="1">
            <a:off x="6445250" y="4745489"/>
            <a:ext cx="1214438"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2" presetClass="entr" presetSubtype="1"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p:tgtEl>
                                          <p:spTgt spid="31"/>
                                        </p:tgtEl>
                                        <p:attrNameLst>
                                          <p:attrName>ppt_y</p:attrName>
                                        </p:attrNameLst>
                                      </p:cBhvr>
                                      <p:tavLst>
                                        <p:tav tm="0">
                                          <p:val>
                                            <p:strVal val="#ppt_y-#ppt_h*1.125000"/>
                                          </p:val>
                                        </p:tav>
                                        <p:tav tm="100000">
                                          <p:val>
                                            <p:strVal val="#ppt_y"/>
                                          </p:val>
                                        </p:tav>
                                      </p:tavLst>
                                    </p:anim>
                                    <p:animEffect transition="in" filter="wipe(down)">
                                      <p:cBhvr>
                                        <p:cTn id="11" dur="500"/>
                                        <p:tgtEl>
                                          <p:spTgt spid="3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500"/>
                                        <p:tgtEl>
                                          <p:spTgt spid="21"/>
                                        </p:tgtEl>
                                      </p:cBhvr>
                                    </p:animEffect>
                                  </p:childTnLst>
                                </p:cTn>
                              </p:par>
                            </p:childTnLst>
                          </p:cTn>
                        </p:par>
                        <p:par>
                          <p:cTn id="26" fill="hold">
                            <p:stCondLst>
                              <p:cond delay="500"/>
                            </p:stCondLst>
                            <p:childTnLst>
                              <p:par>
                                <p:cTn id="27" presetID="1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lide(fromLeft)">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4"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lide(fromTop)">
                                      <p:cBhvr>
                                        <p:cTn id="42" dur="500"/>
                                        <p:tgtEl>
                                          <p:spTgt spid="2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500"/>
                                        <p:tgtEl>
                                          <p:spTgt spid="7"/>
                                        </p:tgtEl>
                                      </p:cBhvr>
                                    </p:animEffect>
                                  </p:childTnLst>
                                </p:cTn>
                              </p:par>
                            </p:childTnLst>
                          </p:cTn>
                        </p:par>
                        <p:par>
                          <p:cTn id="56" fill="hold">
                            <p:stCondLst>
                              <p:cond delay="500"/>
                            </p:stCondLst>
                            <p:childTnLst>
                              <p:par>
                                <p:cTn id="57" presetID="1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slide(fromLeft)">
                                      <p:cBhvr>
                                        <p:cTn id="59" dur="500"/>
                                        <p:tgtEl>
                                          <p:spTgt spid="12"/>
                                        </p:tgtEl>
                                      </p:cBhvr>
                                    </p:animEffect>
                                  </p:childTnLst>
                                </p:cTn>
                              </p:par>
                            </p:childTnLst>
                          </p:cTn>
                        </p:par>
                        <p:par>
                          <p:cTn id="60" fill="hold">
                            <p:stCondLst>
                              <p:cond delay="1000"/>
                            </p:stCondLst>
                            <p:childTnLst>
                              <p:par>
                                <p:cTn id="61" presetID="5" presetClass="entr" presetSubtype="1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childTnLst>
                          </p:cTn>
                        </p:par>
                        <p:par>
                          <p:cTn id="64" fill="hold">
                            <p:stCondLst>
                              <p:cond delay="1500"/>
                            </p:stCondLst>
                            <p:childTnLst>
                              <p:par>
                                <p:cTn id="65" presetID="12" presetClass="entr" presetSubtype="1"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lide(fromTop)">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diamond(in)">
                                      <p:cBhvr>
                                        <p:cTn id="72" dur="500"/>
                                        <p:tgtEl>
                                          <p:spTgt spid="6"/>
                                        </p:tgtEl>
                                      </p:cBhvr>
                                    </p:animEffect>
                                  </p:childTnLst>
                                </p:cTn>
                              </p:par>
                            </p:childTnLst>
                          </p:cTn>
                        </p:par>
                        <p:par>
                          <p:cTn id="73" fill="hold">
                            <p:stCondLst>
                              <p:cond delay="500"/>
                            </p:stCondLst>
                            <p:childTnLst>
                              <p:par>
                                <p:cTn id="74" presetID="1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lide(fromLeft)">
                                      <p:cBhvr>
                                        <p:cTn id="76" dur="500"/>
                                        <p:tgtEl>
                                          <p:spTgt spid="13"/>
                                        </p:tgtEl>
                                      </p:cBhvr>
                                    </p:animEffect>
                                  </p:childTnLst>
                                </p:cTn>
                              </p:par>
                            </p:childTnLst>
                          </p:cTn>
                        </p:par>
                        <p:par>
                          <p:cTn id="77" fill="hold">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checkerboard(across)">
                                      <p:cBhvr>
                                        <p:cTn id="80" dur="500"/>
                                        <p:tgtEl>
                                          <p:spTgt spid="9"/>
                                        </p:tgtEl>
                                      </p:cBhvr>
                                    </p:animEffect>
                                  </p:childTnLst>
                                </p:cTn>
                              </p:par>
                            </p:childTnLst>
                          </p:cTn>
                        </p:par>
                        <p:par>
                          <p:cTn id="81" fill="hold">
                            <p:stCondLst>
                              <p:cond delay="1500"/>
                            </p:stCondLst>
                            <p:childTnLst>
                              <p:par>
                                <p:cTn id="82" presetID="12" presetClass="entr" presetSubtype="8"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slide(fromLeft)">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diamond(in)">
                                      <p:cBhvr>
                                        <p:cTn id="89" dur="500"/>
                                        <p:tgtEl>
                                          <p:spTgt spid="5"/>
                                        </p:tgtEl>
                                      </p:cBhvr>
                                    </p:animEffect>
                                  </p:childTnLst>
                                </p:cTn>
                              </p:par>
                            </p:childTnLst>
                          </p:cTn>
                        </p:par>
                        <p:par>
                          <p:cTn id="90" fill="hold">
                            <p:stCondLst>
                              <p:cond delay="500"/>
                            </p:stCondLst>
                            <p:childTnLst>
                              <p:par>
                                <p:cTn id="91" presetID="12" presetClass="entr" presetSubtype="8"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slide(fromLeft)">
                                      <p:cBhvr>
                                        <p:cTn id="93" dur="500"/>
                                        <p:tgtEl>
                                          <p:spTgt spid="14"/>
                                        </p:tgtEl>
                                      </p:cBhvr>
                                    </p:animEffect>
                                  </p:childTnLst>
                                </p:cTn>
                              </p:par>
                            </p:childTnLst>
                          </p:cTn>
                        </p:par>
                        <p:par>
                          <p:cTn id="94" fill="hold">
                            <p:stCondLst>
                              <p:cond delay="1000"/>
                            </p:stCondLst>
                            <p:childTnLst>
                              <p:par>
                                <p:cTn id="95" presetID="5" presetClass="entr" presetSubtype="10"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checkerboard(across)">
                                      <p:cBhvr>
                                        <p:cTn id="97" dur="500"/>
                                        <p:tgtEl>
                                          <p:spTgt spid="8"/>
                                        </p:tgtEl>
                                      </p:cBhvr>
                                    </p:animEffect>
                                  </p:childTnLst>
                                </p:cTn>
                              </p:par>
                            </p:childTnLst>
                          </p:cTn>
                        </p:par>
                        <p:par>
                          <p:cTn id="98" fill="hold">
                            <p:stCondLst>
                              <p:cond delay="1500"/>
                            </p:stCondLst>
                            <p:childTnLst>
                              <p:par>
                                <p:cTn id="99" presetID="12" presetClass="entr" presetSubtype="4" fill="hold"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slide(fromBottom)">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1"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slide(fromTop)">
                                      <p:cBhvr>
                                        <p:cTn id="106" dur="500"/>
                                        <p:tgtEl>
                                          <p:spTgt spid="24"/>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childTnLst>
                          </p:cTn>
                        </p:par>
                        <p:par>
                          <p:cTn id="117" fill="hold">
                            <p:stCondLst>
                              <p:cond delay="500"/>
                            </p:stCondLst>
                            <p:childTnLst>
                              <p:par>
                                <p:cTn id="118" presetID="1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childTnLst>
                          </p:cTn>
                        </p:par>
                        <p:par>
                          <p:cTn id="122" fill="hold">
                            <p:stCondLst>
                              <p:cond delay="1000"/>
                            </p:stCondLst>
                            <p:childTnLst>
                              <p:par>
                                <p:cTn id="123" presetID="12" presetClass="entr" presetSubtype="8" fill="hold" nodeType="after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p:tgtEl>
                                          <p:spTgt spid="32"/>
                                        </p:tgtEl>
                                        <p:attrNameLst>
                                          <p:attrName>ppt_x</p:attrName>
                                        </p:attrNameLst>
                                      </p:cBhvr>
                                      <p:tavLst>
                                        <p:tav tm="0">
                                          <p:val>
                                            <p:strVal val="#ppt_x-#ppt_w*1.125000"/>
                                          </p:val>
                                        </p:tav>
                                        <p:tav tm="100000">
                                          <p:val>
                                            <p:strVal val="#ppt_x"/>
                                          </p:val>
                                        </p:tav>
                                      </p:tavLst>
                                    </p:anim>
                                    <p:animEffect transition="in" filter="wipe(right)">
                                      <p:cBhvr>
                                        <p:cTn id="1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9" grpId="0"/>
      <p:bldP spid="20" grpId="0"/>
      <p:bldP spid="21" grpId="0" animBg="1"/>
      <p:bldP spid="22" grpId="0" animBg="1"/>
      <p:bldP spid="27" grpId="0"/>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200000"/>
              </a:lnSpc>
            </a:pPr>
            <a:r>
              <a:rPr lang="zh-CN" altLang="en-US" sz="3600" dirty="0"/>
              <a:t>个</a:t>
            </a:r>
            <a:r>
              <a:rPr lang="zh-CN" altLang="en-US" sz="3600" dirty="0" smtClean="0"/>
              <a:t>体重测序</a:t>
            </a:r>
            <a:endParaRPr lang="en-US" altLang="zh-CN" sz="3600" dirty="0" smtClean="0"/>
          </a:p>
          <a:p>
            <a:pPr>
              <a:lnSpc>
                <a:spcPct val="200000"/>
              </a:lnSpc>
            </a:pPr>
            <a:r>
              <a:rPr lang="zh-CN" altLang="en-US" sz="3600" dirty="0" smtClean="0"/>
              <a:t>混合分组分析法（</a:t>
            </a:r>
            <a:r>
              <a:rPr lang="en-US" altLang="zh-CN" sz="3600" dirty="0" smtClean="0"/>
              <a:t>BSA</a:t>
            </a:r>
            <a:r>
              <a:rPr lang="zh-CN" altLang="en-US" sz="3600" dirty="0" smtClean="0"/>
              <a:t>）</a:t>
            </a:r>
            <a:endParaRPr lang="zh-CN" altLang="en-US" sz="3600" dirty="0"/>
          </a:p>
        </p:txBody>
      </p:sp>
    </p:spTree>
    <p:extLst>
      <p:ext uri="{BB962C8B-B14F-4D97-AF65-F5344CB8AC3E}">
        <p14:creationId xmlns:p14="http://schemas.microsoft.com/office/powerpoint/2010/main" val="337771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7" y="446868"/>
            <a:ext cx="8472130" cy="576064"/>
          </a:xfrm>
        </p:spPr>
        <p:txBody>
          <a:bodyPr/>
          <a:lstStyle/>
          <a:p>
            <a:pPr marL="1611313" indent="-1611313"/>
            <a:r>
              <a:rPr lang="zh-CN" altLang="en-US" dirty="0" smtClean="0"/>
              <a:t>一、个体重测序挖掘基因及研究功能</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57" y="1428113"/>
            <a:ext cx="4064000" cy="4478791"/>
          </a:xfrm>
          <a:prstGeom prst="rect">
            <a:avLst/>
          </a:prstGeom>
        </p:spPr>
      </p:pic>
      <p:sp>
        <p:nvSpPr>
          <p:cNvPr id="5" name="矩形 4"/>
          <p:cNvSpPr/>
          <p:nvPr/>
        </p:nvSpPr>
        <p:spPr>
          <a:xfrm>
            <a:off x="624114" y="1428113"/>
            <a:ext cx="4107543" cy="4031873"/>
          </a:xfrm>
          <a:prstGeom prst="rect">
            <a:avLst/>
          </a:prstGeom>
        </p:spPr>
        <p:txBody>
          <a:bodyPr wrap="square">
            <a:spAutoFit/>
          </a:bodyPr>
          <a:lstStyle/>
          <a:p>
            <a:pPr>
              <a:lnSpc>
                <a:spcPct val="200000"/>
              </a:lnSpc>
              <a:spcAft>
                <a:spcPts val="0"/>
              </a:spcAft>
            </a:pPr>
            <a:r>
              <a:rPr lang="en-US" altLang="zh-CN" sz="2000" b="1" i="0" dirty="0" smtClean="0">
                <a:solidFill>
                  <a:srgbClr val="000080"/>
                </a:solidFill>
                <a:effectLst/>
                <a:latin typeface="宋体" panose="02010600030101010101" pitchFamily="2" charset="-122"/>
                <a:ea typeface="宋体" panose="02010600030101010101" pitchFamily="2" charset="-122"/>
              </a:rPr>
              <a:t>1</a:t>
            </a:r>
            <a:r>
              <a:rPr lang="zh-CN" altLang="en-US" sz="2000" b="1" i="0" dirty="0" smtClean="0">
                <a:solidFill>
                  <a:srgbClr val="000080"/>
                </a:solidFill>
                <a:effectLst/>
                <a:latin typeface="宋体" panose="02010600030101010101" pitchFamily="2" charset="-122"/>
                <a:ea typeface="宋体" panose="02010600030101010101" pitchFamily="2" charset="-122"/>
              </a:rPr>
              <a:t>、目标性状已经初定位</a:t>
            </a:r>
            <a:endParaRPr lang="en-US" altLang="zh-CN" sz="2000" b="1" i="0" dirty="0" smtClean="0">
              <a:solidFill>
                <a:srgbClr val="000080"/>
              </a:solidFill>
              <a:effectLst/>
              <a:latin typeface="宋体" panose="02010600030101010101" pitchFamily="2" charset="-122"/>
              <a:ea typeface="宋体" panose="02010600030101010101" pitchFamily="2" charset="-122"/>
            </a:endParaRPr>
          </a:p>
          <a:p>
            <a:pPr indent="457200">
              <a:lnSpc>
                <a:spcPct val="200000"/>
              </a:lnSpc>
              <a:spcAft>
                <a:spcPts val="0"/>
              </a:spcAft>
            </a:pPr>
            <a:r>
              <a:rPr lang="zh-CN" altLang="en-US" b="0" i="0" dirty="0" smtClean="0">
                <a:solidFill>
                  <a:srgbClr val="000080"/>
                </a:solidFill>
                <a:effectLst/>
                <a:latin typeface="宋体" panose="02010600030101010101" pitchFamily="2" charset="-122"/>
                <a:ea typeface="宋体" panose="02010600030101010101" pitchFamily="2" charset="-122"/>
              </a:rPr>
              <a:t>如果目标性状已被初定位，对个体进行</a:t>
            </a:r>
            <a:r>
              <a:rPr lang="en-US" altLang="zh-CN" dirty="0" smtClean="0">
                <a:effectLst/>
              </a:rPr>
              <a:t>20X</a:t>
            </a:r>
            <a:r>
              <a:rPr lang="zh-CN" altLang="en-US" b="0" i="0" dirty="0" smtClean="0">
                <a:solidFill>
                  <a:srgbClr val="000080"/>
                </a:solidFill>
                <a:effectLst/>
                <a:latin typeface="宋体" panose="02010600030101010101" pitchFamily="2" charset="-122"/>
                <a:ea typeface="宋体" panose="02010600030101010101" pitchFamily="2" charset="-122"/>
              </a:rPr>
              <a:t>覆盖度的全基因组重测序，直接扫描目标区域发生的各种遗传水平变异，将基因变异与性状关联，直观且快捷地将目标基因锁定到发生了变异的基因区域，最终得到候选基因。</a:t>
            </a:r>
            <a:endParaRPr lang="zh-CN" altLang="en-US" dirty="0">
              <a:effectLst/>
            </a:endParaRPr>
          </a:p>
        </p:txBody>
      </p:sp>
    </p:spTree>
    <p:extLst>
      <p:ext uri="{BB962C8B-B14F-4D97-AF65-F5344CB8AC3E}">
        <p14:creationId xmlns:p14="http://schemas.microsoft.com/office/powerpoint/2010/main" val="2597104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32383" y="3919728"/>
            <a:ext cx="8370529" cy="2248091"/>
          </a:xfrm>
        </p:spPr>
        <p:txBody>
          <a:bodyPr/>
          <a:lstStyle/>
          <a:p>
            <a:pPr marL="109537" indent="457200">
              <a:lnSpc>
                <a:spcPct val="150000"/>
              </a:lnSpc>
              <a:buNone/>
            </a:pPr>
            <a:r>
              <a:rPr lang="zh-CN" altLang="zh-CN" sz="2400" dirty="0" smtClean="0"/>
              <a:t>在</a:t>
            </a:r>
            <a:r>
              <a:rPr lang="zh-CN" altLang="zh-CN" sz="2400" dirty="0"/>
              <a:t>前期研究中将突变基因初步定位在</a:t>
            </a:r>
            <a:r>
              <a:rPr lang="en-US" altLang="zh-CN" sz="2400" dirty="0">
                <a:solidFill>
                  <a:srgbClr val="FF0000"/>
                </a:solidFill>
              </a:rPr>
              <a:t>5</a:t>
            </a:r>
            <a:r>
              <a:rPr lang="zh-CN" altLang="zh-CN" sz="2400" dirty="0">
                <a:solidFill>
                  <a:srgbClr val="FF0000"/>
                </a:solidFill>
              </a:rPr>
              <a:t>号染色体的一段</a:t>
            </a:r>
            <a:r>
              <a:rPr lang="en-US" altLang="zh-CN" sz="2400" dirty="0">
                <a:solidFill>
                  <a:srgbClr val="FF0000"/>
                </a:solidFill>
              </a:rPr>
              <a:t>4M</a:t>
            </a:r>
            <a:r>
              <a:rPr lang="zh-CN" altLang="zh-CN" sz="2400" dirty="0">
                <a:solidFill>
                  <a:srgbClr val="FF0000"/>
                </a:solidFill>
              </a:rPr>
              <a:t>的区段内</a:t>
            </a:r>
            <a:r>
              <a:rPr lang="zh-CN" altLang="zh-CN" sz="2400" dirty="0"/>
              <a:t>，在测序后仅针对这</a:t>
            </a:r>
            <a:r>
              <a:rPr lang="en-US" altLang="zh-CN" sz="2400" dirty="0"/>
              <a:t>4M</a:t>
            </a:r>
            <a:r>
              <a:rPr lang="zh-CN" altLang="zh-CN" sz="2400" dirty="0"/>
              <a:t>的区段进行序列比对，找到了</a:t>
            </a:r>
            <a:r>
              <a:rPr lang="en-US" altLang="zh-CN" sz="2400" dirty="0">
                <a:solidFill>
                  <a:srgbClr val="FF0000"/>
                </a:solidFill>
              </a:rPr>
              <a:t>80</a:t>
            </a:r>
            <a:r>
              <a:rPr lang="zh-CN" altLang="zh-CN" sz="2400" dirty="0">
                <a:solidFill>
                  <a:srgbClr val="FF0000"/>
                </a:solidFill>
              </a:rPr>
              <a:t>个变异位点</a:t>
            </a:r>
            <a:r>
              <a:rPr lang="zh-CN" altLang="zh-CN" sz="2400" dirty="0"/>
              <a:t>，对这</a:t>
            </a:r>
            <a:r>
              <a:rPr lang="en-US" altLang="zh-CN" sz="2400" dirty="0"/>
              <a:t>80</a:t>
            </a:r>
            <a:r>
              <a:rPr lang="zh-CN" altLang="zh-CN" sz="2400" dirty="0"/>
              <a:t>个变异位点进一步筛选和分析后得到了</a:t>
            </a:r>
            <a:r>
              <a:rPr lang="zh-CN" altLang="zh-CN" sz="2400" dirty="0">
                <a:solidFill>
                  <a:srgbClr val="FF0000"/>
                </a:solidFill>
              </a:rPr>
              <a:t>一个变异位点</a:t>
            </a:r>
            <a:r>
              <a:rPr lang="zh-CN" altLang="zh-CN" sz="2400" dirty="0"/>
              <a:t>，正是这个位点的变异导致了性状的改变。</a:t>
            </a:r>
            <a:endParaRPr lang="zh-CN" altLang="en-US" sz="2400" dirty="0"/>
          </a:p>
        </p:txBody>
      </p:sp>
      <p:sp>
        <p:nvSpPr>
          <p:cNvPr id="3" name="标题 2"/>
          <p:cNvSpPr>
            <a:spLocks noGrp="1"/>
          </p:cNvSpPr>
          <p:nvPr>
            <p:ph type="title"/>
          </p:nvPr>
        </p:nvSpPr>
        <p:spPr>
          <a:xfrm>
            <a:off x="758956" y="345268"/>
            <a:ext cx="7717386" cy="576064"/>
          </a:xfrm>
        </p:spPr>
        <p:txBody>
          <a:bodyPr/>
          <a:lstStyle/>
          <a:p>
            <a:pPr algn="ctr"/>
            <a:r>
              <a:rPr lang="zh-CN" altLang="en-US" sz="3200" dirty="0"/>
              <a:t>全</a:t>
            </a:r>
            <a:r>
              <a:rPr lang="zh-CN" altLang="en-US" sz="3200" dirty="0" smtClean="0"/>
              <a:t>基因组重测序鉴定线虫的突变位点</a:t>
            </a:r>
            <a:endParaRPr lang="zh-CN" altLang="en-US" sz="3200" dirty="0"/>
          </a:p>
        </p:txBody>
      </p:sp>
      <p:pic>
        <p:nvPicPr>
          <p:cNvPr id="4" name="图片 3"/>
          <p:cNvPicPr>
            <a:picLocks noChangeAspect="1"/>
          </p:cNvPicPr>
          <p:nvPr/>
        </p:nvPicPr>
        <p:blipFill>
          <a:blip r:embed="rId2"/>
          <a:stretch>
            <a:fillRect/>
          </a:stretch>
        </p:blipFill>
        <p:spPr>
          <a:xfrm>
            <a:off x="661258" y="1098927"/>
            <a:ext cx="7912781" cy="2643206"/>
          </a:xfrm>
          <a:prstGeom prst="rect">
            <a:avLst/>
          </a:prstGeom>
        </p:spPr>
      </p:pic>
    </p:spTree>
    <p:extLst>
      <p:ext uri="{BB962C8B-B14F-4D97-AF65-F5344CB8AC3E}">
        <p14:creationId xmlns:p14="http://schemas.microsoft.com/office/powerpoint/2010/main" val="189553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7180" y="137467"/>
            <a:ext cx="4107543" cy="4093428"/>
          </a:xfrm>
          <a:prstGeom prst="rect">
            <a:avLst/>
          </a:prstGeom>
        </p:spPr>
        <p:txBody>
          <a:bodyPr wrap="square">
            <a:spAutoFit/>
          </a:bodyPr>
          <a:lstStyle/>
          <a:p>
            <a:pPr>
              <a:lnSpc>
                <a:spcPct val="200000"/>
              </a:lnSpc>
              <a:spcAft>
                <a:spcPts val="0"/>
              </a:spcAft>
            </a:pPr>
            <a:r>
              <a:rPr lang="en-US" altLang="zh-CN" sz="2000" b="1" i="0" dirty="0" smtClean="0">
                <a:solidFill>
                  <a:srgbClr val="000080"/>
                </a:solidFill>
                <a:effectLst/>
                <a:latin typeface="宋体" panose="02010600030101010101" pitchFamily="2" charset="-122"/>
                <a:ea typeface="宋体" panose="02010600030101010101" pitchFamily="2" charset="-122"/>
              </a:rPr>
              <a:t>2</a:t>
            </a:r>
            <a:r>
              <a:rPr lang="zh-CN" altLang="en-US" sz="2000" b="1" i="0" dirty="0" smtClean="0">
                <a:solidFill>
                  <a:srgbClr val="000080"/>
                </a:solidFill>
                <a:effectLst/>
                <a:latin typeface="宋体" panose="02010600030101010101" pitchFamily="2" charset="-122"/>
                <a:ea typeface="宋体" panose="02010600030101010101" pitchFamily="2" charset="-122"/>
              </a:rPr>
              <a:t>、目标性状未初定位</a:t>
            </a:r>
            <a:endParaRPr lang="en-US" altLang="zh-CN" sz="2000" b="1" i="0" dirty="0" smtClean="0">
              <a:solidFill>
                <a:srgbClr val="000080"/>
              </a:solidFill>
              <a:effectLst/>
              <a:latin typeface="宋体" panose="02010600030101010101" pitchFamily="2" charset="-122"/>
              <a:ea typeface="宋体" panose="02010600030101010101" pitchFamily="2" charset="-122"/>
            </a:endParaRPr>
          </a:p>
          <a:p>
            <a:pPr>
              <a:lnSpc>
                <a:spcPct val="200000"/>
              </a:lnSpc>
              <a:spcAft>
                <a:spcPts val="0"/>
              </a:spcAft>
            </a:pPr>
            <a:endParaRPr lang="en-US" altLang="zh-CN" sz="2000" b="1" i="0" dirty="0" smtClean="0">
              <a:solidFill>
                <a:srgbClr val="000080"/>
              </a:solidFill>
              <a:effectLst/>
              <a:latin typeface="宋体" panose="02010600030101010101" pitchFamily="2" charset="-122"/>
              <a:ea typeface="宋体" panose="02010600030101010101" pitchFamily="2" charset="-122"/>
            </a:endParaRPr>
          </a:p>
          <a:p>
            <a:pPr indent="457200">
              <a:lnSpc>
                <a:spcPct val="200000"/>
              </a:lnSpc>
              <a:spcAft>
                <a:spcPts val="0"/>
              </a:spcAft>
            </a:pPr>
            <a:r>
              <a:rPr lang="zh-CN" altLang="en-US" dirty="0" smtClean="0">
                <a:solidFill>
                  <a:srgbClr val="000080"/>
                </a:solidFill>
                <a:latin typeface="宋体" panose="02010600030101010101" pitchFamily="2" charset="-122"/>
                <a:ea typeface="宋体" panose="02010600030101010101" pitchFamily="2" charset="-122"/>
              </a:rPr>
              <a:t>有些性状</a:t>
            </a:r>
            <a:r>
              <a:rPr lang="zh-CN" altLang="en-US" b="0" i="0" dirty="0" smtClean="0">
                <a:solidFill>
                  <a:srgbClr val="000080"/>
                </a:solidFill>
                <a:effectLst/>
                <a:latin typeface="宋体" panose="02010600030101010101" pitchFamily="2" charset="-122"/>
                <a:ea typeface="宋体" panose="02010600030101010101" pitchFamily="2" charset="-122"/>
              </a:rPr>
              <a:t>没有经过初定位，就需要在测序完成后在全基因组范围内寻找变异序列，这种情况下可以增加</a:t>
            </a:r>
            <a:r>
              <a:rPr lang="zh-CN" altLang="en-US" b="0" i="0" dirty="0" smtClean="0">
                <a:solidFill>
                  <a:srgbClr val="FF0000"/>
                </a:solidFill>
                <a:effectLst/>
                <a:latin typeface="宋体" panose="02010600030101010101" pitchFamily="2" charset="-122"/>
                <a:ea typeface="宋体" panose="02010600030101010101" pitchFamily="2" charset="-122"/>
              </a:rPr>
              <a:t>对照物种的数量</a:t>
            </a:r>
            <a:r>
              <a:rPr lang="zh-CN" altLang="en-US" b="0" i="0" dirty="0" smtClean="0">
                <a:solidFill>
                  <a:srgbClr val="000080"/>
                </a:solidFill>
                <a:effectLst/>
                <a:latin typeface="宋体" panose="02010600030101010101" pitchFamily="2" charset="-122"/>
                <a:ea typeface="宋体" panose="02010600030101010101" pitchFamily="2" charset="-122"/>
              </a:rPr>
              <a:t>来消除遗传背景的干扰，排除掉那些常规与性状无关的变异。</a:t>
            </a:r>
            <a:endParaRPr lang="zh-CN" altLang="en-US" dirty="0">
              <a:effectLst/>
            </a:endParaRPr>
          </a:p>
        </p:txBody>
      </p:sp>
      <p:grpSp>
        <p:nvGrpSpPr>
          <p:cNvPr id="5" name="组合 4"/>
          <p:cNvGrpSpPr/>
          <p:nvPr/>
        </p:nvGrpSpPr>
        <p:grpSpPr>
          <a:xfrm>
            <a:off x="5294723" y="890252"/>
            <a:ext cx="3117822" cy="4949830"/>
            <a:chOff x="1913372" y="1035394"/>
            <a:chExt cx="2267755" cy="4949830"/>
          </a:xfrm>
        </p:grpSpPr>
        <p:grpSp>
          <p:nvGrpSpPr>
            <p:cNvPr id="6" name="组合 5"/>
            <p:cNvGrpSpPr/>
            <p:nvPr/>
          </p:nvGrpSpPr>
          <p:grpSpPr>
            <a:xfrm>
              <a:off x="1913372" y="1035394"/>
              <a:ext cx="2267755" cy="4949830"/>
              <a:chOff x="1868724" y="1035394"/>
              <a:chExt cx="2267755" cy="4949830"/>
            </a:xfrm>
          </p:grpSpPr>
          <p:sp>
            <p:nvSpPr>
              <p:cNvPr id="8" name="圆角矩形 7"/>
              <p:cNvSpPr/>
              <p:nvPr/>
            </p:nvSpPr>
            <p:spPr>
              <a:xfrm>
                <a:off x="2069414" y="1035394"/>
                <a:ext cx="1832928" cy="737422"/>
              </a:xfrm>
              <a:prstGeom prst="roundRect">
                <a:avLst/>
              </a:prstGeom>
              <a:solidFill>
                <a:srgbClr val="00B050">
                  <a:alpha val="60000"/>
                </a:srgbClr>
              </a:solidFill>
            </p:spPr>
            <p:style>
              <a:lnRef idx="0">
                <a:schemeClr val="accent1"/>
              </a:lnRef>
              <a:fillRef idx="3">
                <a:schemeClr val="accent1"/>
              </a:fillRef>
              <a:effectRef idx="3">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smtClean="0">
                    <a:latin typeface="楷体_GB2312" pitchFamily="49" charset="-122"/>
                    <a:ea typeface="楷体_GB2312" pitchFamily="49" charset="-122"/>
                  </a:rPr>
                  <a:t>候选材料</a:t>
                </a:r>
                <a:endParaRPr lang="en-US" altLang="zh-CN" b="1" dirty="0" smtClean="0">
                  <a:latin typeface="楷体_GB2312" pitchFamily="49" charset="-122"/>
                  <a:ea typeface="楷体_GB2312" pitchFamily="49" charset="-122"/>
                </a:endParaRPr>
              </a:p>
              <a:p>
                <a:pPr algn="ct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10</a:t>
                </a:r>
                <a:r>
                  <a:rPr lang="zh-CN" altLang="en-US" b="1" dirty="0" smtClean="0">
                    <a:latin typeface="楷体_GB2312" pitchFamily="49" charset="-122"/>
                    <a:ea typeface="楷体_GB2312" pitchFamily="49" charset="-122"/>
                  </a:rPr>
                  <a:t>个</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性状）</a:t>
                </a:r>
                <a:endParaRPr lang="zh-CN" altLang="en-US" b="1" dirty="0">
                  <a:latin typeface="楷体_GB2312" pitchFamily="49" charset="-122"/>
                  <a:ea typeface="楷体_GB2312" pitchFamily="49" charset="-122"/>
                </a:endParaRPr>
              </a:p>
            </p:txBody>
          </p:sp>
          <p:sp>
            <p:nvSpPr>
              <p:cNvPr id="9" name="TextBox 9"/>
              <p:cNvSpPr txBox="1"/>
              <p:nvPr/>
            </p:nvSpPr>
            <p:spPr>
              <a:xfrm>
                <a:off x="1868724" y="1836881"/>
                <a:ext cx="106591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latin typeface="楷体_GB2312" pitchFamily="49" charset="-122"/>
                    <a:ea typeface="楷体_GB2312" pitchFamily="49" charset="-122"/>
                  </a:rPr>
                  <a:t>测序</a:t>
                </a:r>
                <a:r>
                  <a:rPr lang="en-US" altLang="zh-CN" b="1" dirty="0" smtClean="0">
                    <a:latin typeface="楷体_GB2312" pitchFamily="49" charset="-122"/>
                    <a:ea typeface="楷体_GB2312" pitchFamily="49" charset="-122"/>
                  </a:rPr>
                  <a:t>5X/</a:t>
                </a:r>
                <a:r>
                  <a:rPr lang="zh-CN" altLang="en-US" b="1" dirty="0" smtClean="0">
                    <a:latin typeface="楷体_GB2312" pitchFamily="49" charset="-122"/>
                    <a:ea typeface="楷体_GB2312" pitchFamily="49" charset="-122"/>
                  </a:rPr>
                  <a:t>样本</a:t>
                </a:r>
                <a:endParaRPr lang="zh-CN" altLang="en-US" b="1" dirty="0">
                  <a:latin typeface="楷体_GB2312" pitchFamily="49" charset="-122"/>
                  <a:ea typeface="楷体_GB2312" pitchFamily="49" charset="-122"/>
                </a:endParaRPr>
              </a:p>
            </p:txBody>
          </p:sp>
          <p:sp>
            <p:nvSpPr>
              <p:cNvPr id="10" name="圆角矩形 9"/>
              <p:cNvSpPr/>
              <p:nvPr/>
            </p:nvSpPr>
            <p:spPr>
              <a:xfrm>
                <a:off x="2069414" y="2285918"/>
                <a:ext cx="1832928" cy="540000"/>
              </a:xfrm>
              <a:prstGeom prst="roundRect">
                <a:avLst/>
              </a:prstGeom>
              <a:solidFill>
                <a:srgbClr val="0070C0">
                  <a:alpha val="60000"/>
                </a:srgbClr>
              </a:solidFill>
            </p:spPr>
            <p:style>
              <a:lnRef idx="0">
                <a:schemeClr val="accent2"/>
              </a:lnRef>
              <a:fillRef idx="3">
                <a:schemeClr val="accent2"/>
              </a:fillRef>
              <a:effectRef idx="3">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smtClean="0">
                    <a:latin typeface="楷体_GB2312" pitchFamily="49" charset="-122"/>
                    <a:ea typeface="楷体_GB2312" pitchFamily="49" charset="-122"/>
                  </a:rPr>
                  <a:t>参考基因组序列</a:t>
                </a:r>
                <a:endParaRPr lang="zh-CN" altLang="en-US" b="1" dirty="0">
                  <a:latin typeface="楷体_GB2312" pitchFamily="49" charset="-122"/>
                  <a:ea typeface="楷体_GB2312" pitchFamily="49" charset="-122"/>
                </a:endParaRPr>
              </a:p>
            </p:txBody>
          </p:sp>
          <p:cxnSp>
            <p:nvCxnSpPr>
              <p:cNvPr id="11" name="直接箭头连接符 10"/>
              <p:cNvCxnSpPr>
                <a:stCxn id="7" idx="2"/>
                <a:endCxn id="15" idx="0"/>
              </p:cNvCxnSpPr>
              <p:nvPr/>
            </p:nvCxnSpPr>
            <p:spPr>
              <a:xfrm>
                <a:off x="2985878" y="4932122"/>
                <a:ext cx="0" cy="513102"/>
              </a:xfrm>
              <a:prstGeom prst="straightConnector1">
                <a:avLst/>
              </a:prstGeom>
              <a:ln w="28575">
                <a:solidFill>
                  <a:srgbClr val="007033"/>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10" idx="0"/>
              </p:cNvCxnSpPr>
              <p:nvPr/>
            </p:nvCxnSpPr>
            <p:spPr>
              <a:xfrm>
                <a:off x="2985878" y="1772816"/>
                <a:ext cx="0" cy="513102"/>
              </a:xfrm>
              <a:prstGeom prst="straightConnector1">
                <a:avLst/>
              </a:prstGeom>
              <a:ln w="28575">
                <a:solidFill>
                  <a:srgbClr val="007033"/>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069414" y="3339020"/>
                <a:ext cx="1832928" cy="540000"/>
              </a:xfrm>
              <a:prstGeom prst="roundRect">
                <a:avLst/>
              </a:prstGeom>
              <a:solidFill>
                <a:srgbClr val="00B050">
                  <a:alpha val="60000"/>
                </a:srgbClr>
              </a:solidFill>
            </p:spPr>
            <p:style>
              <a:lnRef idx="0">
                <a:schemeClr val="accent1"/>
              </a:lnRef>
              <a:fillRef idx="3">
                <a:schemeClr val="accent1"/>
              </a:fillRef>
              <a:effectRef idx="3">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楷体_GB2312" pitchFamily="49" charset="-122"/>
                    <a:ea typeface="楷体_GB2312" pitchFamily="49" charset="-122"/>
                  </a:rPr>
                  <a:t>全</a:t>
                </a:r>
                <a:r>
                  <a:rPr lang="zh-CN" altLang="en-US" b="1" dirty="0" smtClean="0">
                    <a:latin typeface="楷体_GB2312" pitchFamily="49" charset="-122"/>
                    <a:ea typeface="楷体_GB2312" pitchFamily="49" charset="-122"/>
                  </a:rPr>
                  <a:t>基因组变异区域</a:t>
                </a:r>
                <a:endParaRPr lang="zh-CN" altLang="en-US" b="1" dirty="0">
                  <a:latin typeface="楷体_GB2312" pitchFamily="49" charset="-122"/>
                  <a:ea typeface="楷体_GB2312" pitchFamily="49" charset="-122"/>
                </a:endParaRPr>
              </a:p>
            </p:txBody>
          </p:sp>
          <p:cxnSp>
            <p:nvCxnSpPr>
              <p:cNvPr id="14" name="直接箭头连接符 13"/>
              <p:cNvCxnSpPr>
                <a:stCxn id="13" idx="2"/>
                <a:endCxn id="7" idx="0"/>
              </p:cNvCxnSpPr>
              <p:nvPr/>
            </p:nvCxnSpPr>
            <p:spPr>
              <a:xfrm>
                <a:off x="2985878" y="3879020"/>
                <a:ext cx="0" cy="513102"/>
              </a:xfrm>
              <a:prstGeom prst="straightConnector1">
                <a:avLst/>
              </a:prstGeom>
              <a:ln w="28575">
                <a:solidFill>
                  <a:srgbClr val="007033"/>
                </a:solidFill>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2069414" y="5445224"/>
                <a:ext cx="1832928" cy="540000"/>
              </a:xfrm>
              <a:prstGeom prst="roundRect">
                <a:avLst/>
              </a:prstGeom>
              <a:solidFill>
                <a:srgbClr val="00B050">
                  <a:alpha val="60000"/>
                </a:srgbClr>
              </a:solidFill>
            </p:spPr>
            <p:style>
              <a:lnRef idx="0">
                <a:schemeClr val="accent1"/>
              </a:lnRef>
              <a:fillRef idx="3">
                <a:schemeClr val="accent1"/>
              </a:fillRef>
              <a:effectRef idx="3">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smtClean="0">
                    <a:latin typeface="楷体_GB2312" pitchFamily="49" charset="-122"/>
                    <a:ea typeface="楷体_GB2312" pitchFamily="49" charset="-122"/>
                  </a:rPr>
                  <a:t>候选基因</a:t>
                </a:r>
                <a:endParaRPr lang="zh-CN" altLang="en-US" b="1" dirty="0">
                  <a:latin typeface="楷体_GB2312" pitchFamily="49" charset="-122"/>
                  <a:ea typeface="楷体_GB2312" pitchFamily="49" charset="-122"/>
                </a:endParaRPr>
              </a:p>
            </p:txBody>
          </p:sp>
          <p:sp>
            <p:nvSpPr>
              <p:cNvPr id="16" name="TextBox 24"/>
              <p:cNvSpPr txBox="1"/>
              <p:nvPr/>
            </p:nvSpPr>
            <p:spPr>
              <a:xfrm>
                <a:off x="3028483" y="3938754"/>
                <a:ext cx="110799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smtClean="0">
                    <a:latin typeface="楷体_GB2312" pitchFamily="49" charset="-122"/>
                    <a:ea typeface="楷体_GB2312" pitchFamily="49" charset="-122"/>
                  </a:rPr>
                  <a:t>性状关联</a:t>
                </a:r>
                <a:endParaRPr lang="zh-CN" altLang="en-US" b="1" dirty="0">
                  <a:latin typeface="楷体_GB2312" pitchFamily="49" charset="-122"/>
                  <a:ea typeface="楷体_GB2312" pitchFamily="49" charset="-122"/>
                </a:endParaRPr>
              </a:p>
            </p:txBody>
          </p:sp>
        </p:grpSp>
        <p:sp>
          <p:nvSpPr>
            <p:cNvPr id="7" name="圆角矩形 6"/>
            <p:cNvSpPr/>
            <p:nvPr/>
          </p:nvSpPr>
          <p:spPr>
            <a:xfrm>
              <a:off x="2114062" y="4392122"/>
              <a:ext cx="1832928" cy="540000"/>
            </a:xfrm>
            <a:prstGeom prst="roundRect">
              <a:avLst/>
            </a:prstGeom>
            <a:solidFill>
              <a:srgbClr val="00B050">
                <a:alpha val="60000"/>
              </a:srgbClr>
            </a:solidFill>
          </p:spPr>
          <p:style>
            <a:lnRef idx="0">
              <a:schemeClr val="accent1"/>
            </a:lnRef>
            <a:fillRef idx="3">
              <a:schemeClr val="accent1"/>
            </a:fillRef>
            <a:effectRef idx="3">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楷体_GB2312" pitchFamily="49" charset="-122"/>
                  <a:ea typeface="楷体_GB2312" pitchFamily="49" charset="-122"/>
                </a:rPr>
                <a:t>多</a:t>
              </a:r>
              <a:r>
                <a:rPr lang="zh-CN" altLang="en-US" b="1" dirty="0" smtClean="0">
                  <a:latin typeface="楷体_GB2312" pitchFamily="49" charset="-122"/>
                  <a:ea typeface="楷体_GB2312" pitchFamily="49" charset="-122"/>
                </a:rPr>
                <a:t>样本排除背景差异</a:t>
              </a:r>
              <a:endParaRPr lang="zh-CN" altLang="en-US" b="1" dirty="0">
                <a:latin typeface="楷体_GB2312" pitchFamily="49" charset="-122"/>
                <a:ea typeface="楷体_GB2312" pitchFamily="49" charset="-122"/>
              </a:endParaRPr>
            </a:p>
          </p:txBody>
        </p:sp>
      </p:grpSp>
    </p:spTree>
    <p:extLst>
      <p:ext uri="{BB962C8B-B14F-4D97-AF65-F5344CB8AC3E}">
        <p14:creationId xmlns:p14="http://schemas.microsoft.com/office/powerpoint/2010/main" val="352469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469086" cy="1436043"/>
          </a:xfrm>
        </p:spPr>
        <p:txBody>
          <a:bodyPr/>
          <a:lstStyle/>
          <a:p>
            <a:r>
              <a:rPr lang="zh-CN" altLang="en-US" b="1" dirty="0">
                <a:latin typeface="Times New Roman" panose="02020603050405020304" pitchFamily="18" charset="0"/>
                <a:cs typeface="Times New Roman" panose="02020603050405020304" pitchFamily="18" charset="0"/>
              </a:rPr>
              <a:t>混合分组分析</a:t>
            </a:r>
            <a:r>
              <a:rPr lang="zh-CN" altLang="en-US" b="1" dirty="0" smtClean="0">
                <a:latin typeface="Times New Roman" panose="02020603050405020304" pitchFamily="18" charset="0"/>
                <a:cs typeface="Times New Roman" panose="02020603050405020304" pitchFamily="18" charset="0"/>
              </a:rPr>
              <a:t>法</a:t>
            </a:r>
            <a:r>
              <a:rPr lang="zh-CN" altLang="en-US"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Bulked </a:t>
            </a:r>
            <a:r>
              <a:rPr lang="en-US" altLang="zh-CN" dirty="0" err="1">
                <a:latin typeface="Times New Roman" panose="02020603050405020304" pitchFamily="18" charset="0"/>
                <a:cs typeface="Times New Roman" panose="02020603050405020304" pitchFamily="18" charset="0"/>
              </a:rPr>
              <a:t>Segregant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Analysis</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BSA</a:t>
            </a:r>
            <a:r>
              <a:rPr lang="zh-CN" altLang="en-US"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又称</a:t>
            </a:r>
            <a:r>
              <a:rPr lang="zh-CN" altLang="en-US" sz="2400" dirty="0" smtClean="0">
                <a:latin typeface="Times New Roman" panose="02020603050405020304" pitchFamily="18" charset="0"/>
                <a:cs typeface="Times New Roman" panose="02020603050405020304" pitchFamily="18" charset="0"/>
              </a:rPr>
              <a:t>分离</a:t>
            </a:r>
            <a:r>
              <a:rPr lang="zh-CN" altLang="en-US" sz="2400" dirty="0">
                <a:latin typeface="Times New Roman" panose="02020603050405020304" pitchFamily="18" charset="0"/>
                <a:cs typeface="Times New Roman" panose="02020603050405020304" pitchFamily="18" charset="0"/>
              </a:rPr>
              <a:t>体分组混合分析法</a:t>
            </a:r>
            <a:r>
              <a:rPr lang="zh-CN" altLang="en-US" sz="2400" dirty="0" smtClean="0">
                <a:latin typeface="Times New Roman" panose="02020603050405020304" pitchFamily="18" charset="0"/>
                <a:cs typeface="Times New Roman" panose="02020603050405020304" pitchFamily="18" charset="0"/>
              </a:rPr>
              <a:t>或集团</a:t>
            </a:r>
            <a:r>
              <a:rPr lang="zh-CN" altLang="en-US" sz="2400" dirty="0">
                <a:latin typeface="Times New Roman" panose="02020603050405020304" pitchFamily="18" charset="0"/>
                <a:cs typeface="Times New Roman" panose="02020603050405020304" pitchFamily="18" charset="0"/>
              </a:rPr>
              <a:t>分离分析法</a:t>
            </a:r>
            <a:r>
              <a:rPr lang="zh-CN" altLang="en-US" sz="2400" dirty="0" smtClean="0">
                <a:latin typeface="Times New Roman" panose="02020603050405020304" pitchFamily="18" charset="0"/>
                <a:cs typeface="Times New Roman" panose="02020603050405020304" pitchFamily="18" charset="0"/>
              </a:rPr>
              <a:t>，生物信息学中用于</a:t>
            </a:r>
            <a:r>
              <a:rPr lang="en-US" altLang="zh-CN" sz="2400" dirty="0" smtClean="0">
                <a:latin typeface="Times New Roman" panose="02020603050405020304" pitchFamily="18" charset="0"/>
                <a:cs typeface="Times New Roman" panose="02020603050405020304" pitchFamily="18" charset="0"/>
              </a:rPr>
              <a:t>QTL</a:t>
            </a:r>
            <a:r>
              <a:rPr lang="zh-CN" altLang="en-US" sz="2400" dirty="0" smtClean="0">
                <a:latin typeface="Times New Roman" panose="02020603050405020304" pitchFamily="18" charset="0"/>
                <a:cs typeface="Times New Roman" panose="02020603050405020304" pitchFamily="18" charset="0"/>
              </a:rPr>
              <a:t>或基因定位的一种分析方法。</a:t>
            </a:r>
            <a:endParaRPr lang="en-US" altLang="zh-CN" sz="2400" dirty="0" smtClean="0">
              <a:latin typeface="Times New Roman" panose="02020603050405020304" pitchFamily="18" charset="0"/>
              <a:cs typeface="Times New Roman" panose="02020603050405020304" pitchFamily="18" charset="0"/>
            </a:endParaRPr>
          </a:p>
          <a:p>
            <a:r>
              <a:rPr lang="zh-CN" altLang="zh-CN" sz="2400" dirty="0"/>
              <a:t>将目标性状在</a:t>
            </a:r>
            <a:r>
              <a:rPr lang="en-US" altLang="zh-CN" sz="2400" dirty="0"/>
              <a:t>F2</a:t>
            </a:r>
            <a:r>
              <a:rPr lang="zh-CN" altLang="zh-CN" sz="2400" dirty="0"/>
              <a:t>或</a:t>
            </a:r>
            <a:r>
              <a:rPr lang="en-US" altLang="zh-CN" sz="2400" dirty="0"/>
              <a:t> BC</a:t>
            </a:r>
            <a:r>
              <a:rPr lang="zh-CN" altLang="zh-CN" sz="2400" dirty="0"/>
              <a:t>代中表型极端的高、低两组个体的</a:t>
            </a:r>
            <a:r>
              <a:rPr lang="en-US" altLang="zh-CN" sz="2400" dirty="0"/>
              <a:t>DNA</a:t>
            </a:r>
            <a:r>
              <a:rPr lang="zh-CN" altLang="zh-CN" sz="2400" dirty="0"/>
              <a:t>分别混合成两个</a:t>
            </a:r>
            <a:r>
              <a:rPr lang="en-US" altLang="zh-CN" sz="2400" dirty="0"/>
              <a:t> DNA </a:t>
            </a:r>
            <a:r>
              <a:rPr lang="zh-CN" altLang="zh-CN" sz="2400" dirty="0"/>
              <a:t>池，然后利用分子标记在两池中进行标记与性状间的共分离分析，检测</a:t>
            </a:r>
            <a:r>
              <a:rPr lang="en-US" altLang="zh-CN" sz="2400" dirty="0"/>
              <a:t>QTL</a:t>
            </a:r>
            <a:r>
              <a:rPr lang="zh-CN" altLang="zh-CN" sz="2400" dirty="0"/>
              <a:t>。</a:t>
            </a:r>
            <a:endParaRPr lang="en-US" altLang="zh-CN" sz="2400" dirty="0" smtClean="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a:xfrm>
            <a:off x="323527" y="446868"/>
            <a:ext cx="8167329" cy="576064"/>
          </a:xfrm>
        </p:spPr>
        <p:txBody>
          <a:bodyPr/>
          <a:lstStyle/>
          <a:p>
            <a:r>
              <a:rPr lang="zh-CN" altLang="en-US" dirty="0" smtClean="0">
                <a:latin typeface="Times New Roman" panose="02020603050405020304" pitchFamily="18" charset="0"/>
                <a:cs typeface="Times New Roman" panose="02020603050405020304" pitchFamily="18" charset="0"/>
              </a:rPr>
              <a:t>二、混合分组分析法挖掘性状相关基因</a:t>
            </a:r>
            <a:endParaRPr lang="zh-CN" altLang="en-US" dirty="0">
              <a:latin typeface="Times New Roman" panose="02020603050405020304" pitchFamily="18" charset="0"/>
              <a:cs typeface="Times New Roman" panose="02020603050405020304" pitchFamily="18" charset="0"/>
            </a:endParaRPr>
          </a:p>
        </p:txBody>
      </p:sp>
      <p:sp>
        <p:nvSpPr>
          <p:cNvPr id="4" name="椭圆 3"/>
          <p:cNvSpPr/>
          <p:nvPr/>
        </p:nvSpPr>
        <p:spPr>
          <a:xfrm>
            <a:off x="888398" y="3953130"/>
            <a:ext cx="1980000" cy="1008000"/>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具有性状差异的亲本</a:t>
            </a:r>
          </a:p>
        </p:txBody>
      </p:sp>
      <p:sp>
        <p:nvSpPr>
          <p:cNvPr id="6" name="椭圆 5"/>
          <p:cNvSpPr/>
          <p:nvPr/>
        </p:nvSpPr>
        <p:spPr>
          <a:xfrm>
            <a:off x="888398" y="5551658"/>
            <a:ext cx="1980000" cy="1008000"/>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分离</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子代性状极端混池</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圆角矩形 25"/>
          <p:cNvSpPr/>
          <p:nvPr/>
        </p:nvSpPr>
        <p:spPr>
          <a:xfrm>
            <a:off x="5633452" y="3951749"/>
            <a:ext cx="2916000" cy="684000"/>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亲本基因型分析以及亲本间多态</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SNP</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的挑选 </a:t>
            </a:r>
          </a:p>
        </p:txBody>
      </p:sp>
      <p:sp>
        <p:nvSpPr>
          <p:cNvPr id="28" name="圆角矩形 27"/>
          <p:cNvSpPr/>
          <p:nvPr/>
        </p:nvSpPr>
        <p:spPr>
          <a:xfrm>
            <a:off x="5633452" y="4909835"/>
            <a:ext cx="2916000" cy="684000"/>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zh-CN" b="1" dirty="0">
                <a:latin typeface="Times New Roman" panose="02020603050405020304" pitchFamily="18" charset="0"/>
                <a:ea typeface="宋体" panose="02010600030101010101" pitchFamily="2" charset="-122"/>
                <a:cs typeface="Times New Roman" panose="02020603050405020304" pitchFamily="18" charset="0"/>
              </a:rPr>
              <a:t>子代极端表型群体</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DNA</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池的基因型分析</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圆角矩形 28"/>
          <p:cNvSpPr/>
          <p:nvPr/>
        </p:nvSpPr>
        <p:spPr>
          <a:xfrm>
            <a:off x="5633452" y="5867921"/>
            <a:ext cx="2916000" cy="684000"/>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zh-CN" b="1" dirty="0">
                <a:latin typeface="Times New Roman" panose="02020603050405020304" pitchFamily="18" charset="0"/>
                <a:ea typeface="宋体" panose="02010600030101010101" pitchFamily="2" charset="-122"/>
                <a:cs typeface="Times New Roman" panose="02020603050405020304" pitchFamily="18" charset="0"/>
              </a:rPr>
              <a:t>连锁分析及</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QTL</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定位</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圆角矩形 29"/>
          <p:cNvSpPr/>
          <p:nvPr/>
        </p:nvSpPr>
        <p:spPr>
          <a:xfrm>
            <a:off x="2935684" y="4985600"/>
            <a:ext cx="1872342" cy="566058"/>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高通量测序</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1400" b="1" dirty="0" smtClean="0">
                <a:latin typeface="Times New Roman" panose="02020603050405020304" pitchFamily="18" charset="0"/>
                <a:ea typeface="宋体" panose="02010600030101010101" pitchFamily="2" charset="-122"/>
                <a:cs typeface="Times New Roman" panose="02020603050405020304" pitchFamily="18" charset="0"/>
              </a:rPr>
              <a:t>（重测序</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/RAD-</a:t>
            </a:r>
            <a:r>
              <a:rPr lang="en-US" altLang="zh-CN" sz="1400" b="1" dirty="0" err="1" smtClean="0">
                <a:latin typeface="Times New Roman" panose="02020603050405020304" pitchFamily="18" charset="0"/>
                <a:ea typeface="宋体" panose="02010600030101010101" pitchFamily="2" charset="-122"/>
                <a:cs typeface="Times New Roman" panose="02020603050405020304" pitchFamily="18" charset="0"/>
              </a:rPr>
              <a:t>seq</a:t>
            </a:r>
            <a:r>
              <a:rPr lang="zh-CN" altLang="en-US"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AutoShape 27"/>
          <p:cNvSpPr>
            <a:spLocks noChangeArrowheads="1"/>
          </p:cNvSpPr>
          <p:nvPr/>
        </p:nvSpPr>
        <p:spPr bwMode="gray">
          <a:xfrm rot="5400000" flipV="1">
            <a:off x="3938814" y="4835500"/>
            <a:ext cx="2592388" cy="853964"/>
          </a:xfrm>
          <a:prstGeom prst="triangle">
            <a:avLst>
              <a:gd name="adj" fmla="val 50000"/>
            </a:avLst>
          </a:prstGeom>
          <a:gradFill rotWithShape="1">
            <a:gsLst>
              <a:gs pos="0">
                <a:srgbClr val="0070C0"/>
              </a:gs>
              <a:gs pos="100000">
                <a:srgbClr val="FF7575">
                  <a:gamma/>
                  <a:tint val="0"/>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3" name="肘形连接符 32"/>
          <p:cNvCxnSpPr>
            <a:stCxn id="4" idx="4"/>
            <a:endCxn id="30" idx="1"/>
          </p:cNvCxnSpPr>
          <p:nvPr/>
        </p:nvCxnSpPr>
        <p:spPr>
          <a:xfrm rot="16200000" flipH="1">
            <a:off x="2253292" y="4586236"/>
            <a:ext cx="307499" cy="10572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6" idx="0"/>
            <a:endCxn id="30" idx="1"/>
          </p:cNvCxnSpPr>
          <p:nvPr/>
        </p:nvCxnSpPr>
        <p:spPr>
          <a:xfrm rot="5400000" flipH="1" flipV="1">
            <a:off x="2265527" y="4881501"/>
            <a:ext cx="283029" cy="10572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6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ppt_y</p:attrName>
                                        </p:attrNameLst>
                                      </p:cBhvr>
                                      <p:tavLst>
                                        <p:tav tm="0">
                                          <p:val>
                                            <p:strVal val="#ppt_y+#ppt_h*1.125000"/>
                                          </p:val>
                                        </p:tav>
                                        <p:tav tm="100000">
                                          <p:val>
                                            <p:strVal val="#ppt_y"/>
                                          </p:val>
                                        </p:tav>
                                      </p:tavLst>
                                    </p:anim>
                                    <p:animEffect transition="in" filter="wipe(up)">
                                      <p:cBhvr>
                                        <p:cTn id="15" dur="500"/>
                                        <p:tgtEl>
                                          <p:spTgt spid="33"/>
                                        </p:tgtEl>
                                      </p:cBhvr>
                                    </p:animEffect>
                                  </p:childTnLst>
                                </p:cTn>
                              </p:par>
                              <p:par>
                                <p:cTn id="16" presetID="1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p:tgtEl>
                                          <p:spTgt spid="35"/>
                                        </p:tgtEl>
                                        <p:attrNameLst>
                                          <p:attrName>ppt_y</p:attrName>
                                        </p:attrNameLst>
                                      </p:cBhvr>
                                      <p:tavLst>
                                        <p:tav tm="0">
                                          <p:val>
                                            <p:strVal val="#ppt_y+#ppt_h*1.125000"/>
                                          </p:val>
                                        </p:tav>
                                        <p:tav tm="100000">
                                          <p:val>
                                            <p:strVal val="#ppt_y"/>
                                          </p:val>
                                        </p:tav>
                                      </p:tavLst>
                                    </p:anim>
                                    <p:animEffect transition="in" filter="wipe(up)">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p:tgtEl>
                                          <p:spTgt spid="31"/>
                                        </p:tgtEl>
                                        <p:attrNameLst>
                                          <p:attrName>ppt_x</p:attrName>
                                        </p:attrNameLst>
                                      </p:cBhvr>
                                      <p:tavLst>
                                        <p:tav tm="0">
                                          <p:val>
                                            <p:strVal val="#ppt_x-#ppt_w*1.125000"/>
                                          </p:val>
                                        </p:tav>
                                        <p:tav tm="100000">
                                          <p:val>
                                            <p:strVal val="#ppt_x"/>
                                          </p:val>
                                        </p:tav>
                                      </p:tavLst>
                                    </p:anim>
                                    <p:animEffect transition="in" filter="wipe(righ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6" grpId="0" animBg="1"/>
      <p:bldP spid="28" grpId="0" animBg="1"/>
      <p:bldP spid="29" grpId="0" animBg="1"/>
      <p:bldP spid="30" grpId="0" animBg="1"/>
      <p:bldP spid="3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题2">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主题2" id="{C28881F2-4FF1-419E-857F-073162BACE2E}" vid="{4B52D33C-D3C2-42B0-8B98-03B6AA5D0A1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主题2</Template>
  <TotalTime>217</TotalTime>
  <Words>1371</Words>
  <Application>Microsoft Office PowerPoint</Application>
  <PresentationFormat>全屏显示(4:3)</PresentationFormat>
  <Paragraphs>123</Paragraphs>
  <Slides>20</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Adobe 仿宋 Std R</vt:lpstr>
      <vt:lpstr>Gill Sans</vt:lpstr>
      <vt:lpstr>黑体</vt:lpstr>
      <vt:lpstr>楷体_GB2312</vt:lpstr>
      <vt:lpstr>宋体</vt:lpstr>
      <vt:lpstr>Arial</vt:lpstr>
      <vt:lpstr>Calibri</vt:lpstr>
      <vt:lpstr>Lucida Sans Unicode</vt:lpstr>
      <vt:lpstr>Times New Roman</vt:lpstr>
      <vt:lpstr>Verdana</vt:lpstr>
      <vt:lpstr>Wingdings</vt:lpstr>
      <vt:lpstr>Wingdings 2</vt:lpstr>
      <vt:lpstr>Wingdings 3</vt:lpstr>
      <vt:lpstr>主题2</vt:lpstr>
      <vt:lpstr>基于全基因组重测序的基因定位研究</vt:lpstr>
      <vt:lpstr>PowerPoint 演示文稿</vt:lpstr>
      <vt:lpstr>越来越多的基因组公布</vt:lpstr>
      <vt:lpstr>PowerPoint 演示文稿</vt:lpstr>
      <vt:lpstr>PowerPoint 演示文稿</vt:lpstr>
      <vt:lpstr>一、个体重测序挖掘基因及研究功能</vt:lpstr>
      <vt:lpstr>全基因组重测序鉴定线虫的突变位点</vt:lpstr>
      <vt:lpstr>PowerPoint 演示文稿</vt:lpstr>
      <vt:lpstr>二、混合分组分析法挖掘性状相关基因</vt:lpstr>
      <vt:lpstr>混合分组分析方法与全群分析法的比较</vt:lpstr>
      <vt:lpstr>BSA基本原理</vt:lpstr>
      <vt:lpstr>PowerPoint 演示文稿</vt:lpstr>
      <vt:lpstr>案例一 利用RAD测序快速挖掘SNP并进行遗传定位 —BSA三刺鱼、粗糙链孢菌突变体 </vt:lpstr>
      <vt:lpstr>PowerPoint 演示文稿</vt:lpstr>
      <vt:lpstr>技术路线</vt:lpstr>
      <vt:lpstr>PowerPoint 演示文稿</vt:lpstr>
      <vt:lpstr>案例二 BSA快速定位水稻基因</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基于全基因组重测序的基因定位研究</dc:title>
  <dc:creator>aihua wang</dc:creator>
  <cp:lastModifiedBy>aihua wang</cp:lastModifiedBy>
  <cp:revision>21</cp:revision>
  <dcterms:created xsi:type="dcterms:W3CDTF">2013-08-18T01:29:02Z</dcterms:created>
  <dcterms:modified xsi:type="dcterms:W3CDTF">2013-08-18T07:49:03Z</dcterms:modified>
</cp:coreProperties>
</file>